
<file path=[Content_Types].xml><?xml version="1.0" encoding="utf-8"?>
<Types xmlns="http://schemas.openxmlformats.org/package/2006/content-types">
  <Default Extension="xml" ContentType="application/xml"/>
  <Default Extension="jpeg" ContentType="image/jpeg"/>
  <Default Extension="bin" ContentType="application/vnd.openxmlformats-officedocument.presentationml.printerSettings"/>
  <Default Extension="png" ContentType="image/png"/>
  <Default Extension="jpg" ContentType="image/jpeg"/>
  <Default Extension="rels" ContentType="application/vnd.openxmlformats-package.relationships+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notesMasters/notesMaster1.xml" ContentType="application/vnd.openxmlformats-officedocument.presentationml.notesMaster+xml"/>
  <Override PartName="/ppt/commentAuthors.xml" ContentType="application/vnd.openxmlformats-officedocument.presentationml.commentAuthors+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diagrams/data1.xml" ContentType="application/vnd.openxmlformats-officedocument.drawingml.diagramData+xml"/>
  <Override PartName="/ppt/diagrams/layout1.xml" ContentType="application/vnd.openxmlformats-officedocument.drawingml.diagramLayout+xml"/>
  <Override PartName="/ppt/diagrams/quickStyle1.xml" ContentType="application/vnd.openxmlformats-officedocument.drawingml.diagramStyle+xml"/>
  <Override PartName="/ppt/diagrams/colors1.xml" ContentType="application/vnd.openxmlformats-officedocument.drawingml.diagramColors+xml"/>
  <Override PartName="/ppt/diagrams/drawing1.xml" ContentType="application/vnd.ms-office.drawingml.diagramDrawing+xml"/>
  <Override PartName="/ppt/notesSlides/notesSlide3.xml" ContentType="application/vnd.openxmlformats-officedocument.presentationml.notesSlide+xml"/>
  <Override PartName="/ppt/diagrams/data2.xml" ContentType="application/vnd.openxmlformats-officedocument.drawingml.diagramData+xml"/>
  <Override PartName="/ppt/diagrams/layout2.xml" ContentType="application/vnd.openxmlformats-officedocument.drawingml.diagramLayout+xml"/>
  <Override PartName="/ppt/diagrams/quickStyle2.xml" ContentType="application/vnd.openxmlformats-officedocument.drawingml.diagramStyle+xml"/>
  <Override PartName="/ppt/diagrams/colors2.xml" ContentType="application/vnd.openxmlformats-officedocument.drawingml.diagramColors+xml"/>
  <Override PartName="/ppt/diagrams/drawing2.xml" ContentType="application/vnd.ms-office.drawingml.diagramDrawing+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diagrams/data3.xml" ContentType="application/vnd.openxmlformats-officedocument.drawingml.diagramData+xml"/>
  <Override PartName="/ppt/diagrams/layout3.xml" ContentType="application/vnd.openxmlformats-officedocument.drawingml.diagramLayout+xml"/>
  <Override PartName="/ppt/diagrams/quickStyle3.xml" ContentType="application/vnd.openxmlformats-officedocument.drawingml.diagramStyle+xml"/>
  <Override PartName="/ppt/diagrams/colors3.xml" ContentType="application/vnd.openxmlformats-officedocument.drawingml.diagramColors+xml"/>
  <Override PartName="/ppt/diagrams/drawing3.xml" ContentType="application/vnd.ms-office.drawingml.diagramDrawing+xml"/>
  <Override PartName="/ppt/diagrams/data4.xml" ContentType="application/vnd.openxmlformats-officedocument.drawingml.diagramData+xml"/>
  <Override PartName="/ppt/diagrams/layout4.xml" ContentType="application/vnd.openxmlformats-officedocument.drawingml.diagramLayout+xml"/>
  <Override PartName="/ppt/diagrams/quickStyle4.xml" ContentType="application/vnd.openxmlformats-officedocument.drawingml.diagramStyle+xml"/>
  <Override PartName="/ppt/diagrams/colors4.xml" ContentType="application/vnd.openxmlformats-officedocument.drawingml.diagramColors+xml"/>
  <Override PartName="/ppt/diagrams/drawing4.xml" ContentType="application/vnd.ms-office.drawingml.diagramDrawing+xml"/>
  <Override PartName="/ppt/diagrams/data5.xml" ContentType="application/vnd.openxmlformats-officedocument.drawingml.diagramData+xml"/>
  <Override PartName="/ppt/diagrams/layout5.xml" ContentType="application/vnd.openxmlformats-officedocument.drawingml.diagramLayout+xml"/>
  <Override PartName="/ppt/diagrams/quickStyle5.xml" ContentType="application/vnd.openxmlformats-officedocument.drawingml.diagramStyle+xml"/>
  <Override PartName="/ppt/diagrams/colors5.xml" ContentType="application/vnd.openxmlformats-officedocument.drawingml.diagramColors+xml"/>
  <Override PartName="/ppt/diagrams/drawing5.xml" ContentType="application/vnd.ms-office.drawingml.diagramDrawing+xml"/>
  <Override PartName="/ppt/notesSlides/notesSlide10.xml" ContentType="application/vnd.openxmlformats-officedocument.presentationml.notesSlide+xml"/>
  <Override PartName="/ppt/diagrams/data6.xml" ContentType="application/vnd.openxmlformats-officedocument.drawingml.diagramData+xml"/>
  <Override PartName="/ppt/diagrams/layout6.xml" ContentType="application/vnd.openxmlformats-officedocument.drawingml.diagramLayout+xml"/>
  <Override PartName="/ppt/diagrams/quickStyle6.xml" ContentType="application/vnd.openxmlformats-officedocument.drawingml.diagramStyle+xml"/>
  <Override PartName="/ppt/diagrams/colors6.xml" ContentType="application/vnd.openxmlformats-officedocument.drawingml.diagramColors+xml"/>
  <Override PartName="/ppt/diagrams/drawing6.xml" ContentType="application/vnd.ms-office.drawingml.diagramDrawing+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ppt/notesSlides/notesSlide1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4" Type="http://schemas.openxmlformats.org/officeDocument/2006/relationships/extended-properties" Target="docProps/app.xml"/><Relationship Id="rId1" Type="http://schemas.openxmlformats.org/officeDocument/2006/relationships/officeDocument" Target="ppt/presentation.xml"/><Relationship Id="rId2" Type="http://schemas.openxmlformats.org/package/2006/relationships/metadata/thumbnail" Target="docProps/thumbnail.jpeg"/></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72" r:id="rId1"/>
  </p:sldMasterIdLst>
  <p:notesMasterIdLst>
    <p:notesMasterId r:id="rId18"/>
  </p:notesMasterIdLst>
  <p:sldIdLst>
    <p:sldId id="279" r:id="rId2"/>
    <p:sldId id="280" r:id="rId3"/>
    <p:sldId id="303" r:id="rId4"/>
    <p:sldId id="305" r:id="rId5"/>
    <p:sldId id="306" r:id="rId6"/>
    <p:sldId id="307" r:id="rId7"/>
    <p:sldId id="308" r:id="rId8"/>
    <p:sldId id="309" r:id="rId9"/>
    <p:sldId id="295" r:id="rId10"/>
    <p:sldId id="311" r:id="rId11"/>
    <p:sldId id="310" r:id="rId12"/>
    <p:sldId id="312" r:id="rId13"/>
    <p:sldId id="313" r:id="rId14"/>
    <p:sldId id="314" r:id="rId15"/>
    <p:sldId id="315" r:id="rId16"/>
    <p:sldId id="316" r:id="rId17"/>
  </p:sldIdLst>
  <p:sldSz cx="9144000" cy="6858000" type="screen4x3"/>
  <p:notesSz cx="7010400" cy="92964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 xmlns:p15="http://schemas.microsoft.com/office/powerpoint/2012/main">
        <p15:guide id="1" orient="horz" pos="2160">
          <p15:clr>
            <a:srgbClr val="A4A3A4"/>
          </p15:clr>
        </p15:guide>
        <p15:guide id="2" pos="2880">
          <p15:clr>
            <a:srgbClr val="A4A3A4"/>
          </p15:clr>
        </p15:guide>
      </p15:sldGuideLst>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0" name="Anne Wallestad" initials="AW" lastIdx="5" clrIdx="0"/>
</p:cmAuthorLst>
</file>

<file path=ppt/presProps.xml><?xml version="1.0" encoding="utf-8"?>
<p:presentationPr xmlns:a="http://schemas.openxmlformats.org/drawingml/2006/main" xmlns:r="http://schemas.openxmlformats.org/officeDocument/2006/relationships" xmlns:p="http://schemas.openxmlformats.org/presentationml/2006/main">
  <p:clrMru>
    <a:srgbClr val="24607B"/>
    <a:srgbClr val="235D78"/>
    <a:srgbClr val="D63C3F"/>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 xmlns:p15="http://schemas.microsoft.com/office/powerpoint/2012/main" val="0"/>
    </p:ext>
  </p:extLst>
</p:presentationPr>
</file>

<file path=ppt/tableStyles.xml><?xml version="1.0" encoding="utf-8"?>
<a:tblStyleLst xmlns:a="http://schemas.openxmlformats.org/drawingml/2006/main" def="{5C22544A-7EE6-4342-B048-85BDC9FD1C3A}">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80206" autoAdjust="0"/>
  </p:normalViewPr>
  <p:slideViewPr>
    <p:cSldViewPr>
      <p:cViewPr varScale="1">
        <p:scale>
          <a:sx n="197" d="100"/>
          <a:sy n="197" d="100"/>
        </p:scale>
        <p:origin x="-1832" y="-104"/>
      </p:cViewPr>
      <p:guideLst>
        <p:guide orient="horz" pos="2160"/>
        <p:guide pos="2880"/>
      </p:guideLst>
    </p:cSldViewPr>
  </p:slideViewPr>
  <p:notesTextViewPr>
    <p:cViewPr>
      <p:scale>
        <a:sx n="1" d="1"/>
        <a:sy n="1" d="1"/>
      </p:scale>
      <p:origin x="0" y="0"/>
    </p:cViewPr>
  </p:notesTextViewPr>
  <p:gridSpacing cx="76200" cy="76200"/>
</p:viewPr>
</file>

<file path=ppt/_rels/presentation.xml.rels><?xml version="1.0" encoding="UTF-8" standalone="yes"?>
<Relationships xmlns="http://schemas.openxmlformats.org/package/2006/relationships"><Relationship Id="rId9" Type="http://schemas.openxmlformats.org/officeDocument/2006/relationships/slide" Target="slides/slide8.xml"/><Relationship Id="rId20" Type="http://schemas.openxmlformats.org/officeDocument/2006/relationships/commentAuthors" Target="commentAuthors.xml"/><Relationship Id="rId21" Type="http://schemas.openxmlformats.org/officeDocument/2006/relationships/presProps" Target="presProps.xml"/><Relationship Id="rId22" Type="http://schemas.openxmlformats.org/officeDocument/2006/relationships/viewProps" Target="viewProps.xml"/><Relationship Id="rId23" Type="http://schemas.openxmlformats.org/officeDocument/2006/relationships/theme" Target="theme/theme1.xml"/><Relationship Id="rId24" Type="http://schemas.openxmlformats.org/officeDocument/2006/relationships/tableStyles" Target="tableStyles.xml"/><Relationship Id="rId10" Type="http://schemas.openxmlformats.org/officeDocument/2006/relationships/slide" Target="slides/slide9.xml"/><Relationship Id="rId11" Type="http://schemas.openxmlformats.org/officeDocument/2006/relationships/slide" Target="slides/slide10.xml"/><Relationship Id="rId12" Type="http://schemas.openxmlformats.org/officeDocument/2006/relationships/slide" Target="slides/slide11.xml"/><Relationship Id="rId13" Type="http://schemas.openxmlformats.org/officeDocument/2006/relationships/slide" Target="slides/slide12.xml"/><Relationship Id="rId14" Type="http://schemas.openxmlformats.org/officeDocument/2006/relationships/slide" Target="slides/slide13.xml"/><Relationship Id="rId15" Type="http://schemas.openxmlformats.org/officeDocument/2006/relationships/slide" Target="slides/slide14.xml"/><Relationship Id="rId16" Type="http://schemas.openxmlformats.org/officeDocument/2006/relationships/slide" Target="slides/slide15.xml"/><Relationship Id="rId17" Type="http://schemas.openxmlformats.org/officeDocument/2006/relationships/slide" Target="slides/slide16.xml"/><Relationship Id="rId18" Type="http://schemas.openxmlformats.org/officeDocument/2006/relationships/notesMaster" Target="notesMasters/notesMaster1.xml"/><Relationship Id="rId19" Type="http://schemas.openxmlformats.org/officeDocument/2006/relationships/printerSettings" Target="printerSettings/printerSettings1.bin"/><Relationship Id="rId1" Type="http://schemas.openxmlformats.org/officeDocument/2006/relationships/slideMaster" Target="slideMasters/slideMaster1.xml"/><Relationship Id="rId2" Type="http://schemas.openxmlformats.org/officeDocument/2006/relationships/slide" Target="slides/slide1.xml"/><Relationship Id="rId3" Type="http://schemas.openxmlformats.org/officeDocument/2006/relationships/slide" Target="slides/slide2.xml"/><Relationship Id="rId4" Type="http://schemas.openxmlformats.org/officeDocument/2006/relationships/slide" Target="slides/slide3.xml"/><Relationship Id="rId5" Type="http://schemas.openxmlformats.org/officeDocument/2006/relationships/slide" Target="slides/slide4.xml"/><Relationship Id="rId6" Type="http://schemas.openxmlformats.org/officeDocument/2006/relationships/slide" Target="slides/slide5.xml"/><Relationship Id="rId7" Type="http://schemas.openxmlformats.org/officeDocument/2006/relationships/slide" Target="slides/slide6.xml"/><Relationship Id="rId8" Type="http://schemas.openxmlformats.org/officeDocument/2006/relationships/slide" Target="slides/slide7.xml"/></Relationships>
</file>

<file path=ppt/diagrams/_rels/data1.xml.rels><?xml version="1.0" encoding="UTF-8" standalone="yes"?>
<Relationships xmlns="http://schemas.openxmlformats.org/package/2006/relationships"><Relationship Id="rId1" Type="http://schemas.openxmlformats.org/officeDocument/2006/relationships/image" Target="../media/image3.png"/><Relationship Id="rId2" Type="http://schemas.openxmlformats.org/officeDocument/2006/relationships/image" Target="../media/image4.png"/><Relationship Id="rId3" Type="http://schemas.openxmlformats.org/officeDocument/2006/relationships/image" Target="../media/image5.jpg"/></Relationships>
</file>

<file path=ppt/diagrams/_rels/data6.xml.rels><?xml version="1.0" encoding="UTF-8" standalone="yes"?>
<Relationships xmlns="http://schemas.openxmlformats.org/package/2006/relationships"><Relationship Id="rId1" Type="http://schemas.openxmlformats.org/officeDocument/2006/relationships/image" Target="../media/image13.png"/><Relationship Id="rId2" Type="http://schemas.openxmlformats.org/officeDocument/2006/relationships/image" Target="../media/image14.jpg"/><Relationship Id="rId3" Type="http://schemas.openxmlformats.org/officeDocument/2006/relationships/image" Target="../media/image15.png"/></Relationships>
</file>

<file path=ppt/diagrams/_rels/drawing1.xml.rels><?xml version="1.0" encoding="UTF-8" standalone="yes"?>
<Relationships xmlns="http://schemas.openxmlformats.org/package/2006/relationships"><Relationship Id="rId1" Type="http://schemas.openxmlformats.org/officeDocument/2006/relationships/image" Target="../media/image3.png"/><Relationship Id="rId2" Type="http://schemas.openxmlformats.org/officeDocument/2006/relationships/image" Target="../media/image4.png"/><Relationship Id="rId3" Type="http://schemas.openxmlformats.org/officeDocument/2006/relationships/image" Target="../media/image5.jpg"/></Relationships>
</file>

<file path=ppt/diagrams/_rels/drawing6.xml.rels><?xml version="1.0" encoding="UTF-8" standalone="yes"?>
<Relationships xmlns="http://schemas.openxmlformats.org/package/2006/relationships"><Relationship Id="rId1" Type="http://schemas.openxmlformats.org/officeDocument/2006/relationships/image" Target="../media/image13.png"/><Relationship Id="rId2" Type="http://schemas.openxmlformats.org/officeDocument/2006/relationships/image" Target="../media/image14.jpg"/><Relationship Id="rId3" Type="http://schemas.openxmlformats.org/officeDocument/2006/relationships/image" Target="../media/image15.png"/></Relationships>
</file>

<file path=ppt/diagrams/colors1.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2.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3.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4.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5.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colors6.xml><?xml version="1.0" encoding="utf-8"?>
<dgm:colorsDef xmlns:dgm="http://schemas.openxmlformats.org/drawingml/2006/diagram" xmlns:a="http://schemas.openxmlformats.org/drawingml/2006/main" uniqueId="urn:microsoft.com/office/officeart/2005/8/colors/colorful1">
  <dgm:title val=""/>
  <dgm:desc val=""/>
  <dgm:catLst>
    <dgm:cat type="colorful" pri="10100"/>
  </dgm:catLst>
  <dgm:styleLbl name="node0">
    <dgm:fillClrLst meth="repeat">
      <a:schemeClr val="accent1"/>
    </dgm:fillClrLst>
    <dgm:linClrLst meth="repeat">
      <a:schemeClr val="lt1"/>
    </dgm:linClrLst>
    <dgm:effectClrLst/>
    <dgm:txLinClrLst/>
    <dgm:txFillClrLst/>
    <dgm:txEffectClrLst/>
  </dgm:styleLbl>
  <dgm:styleLbl name="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alignNode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dgm:txEffectClrLst/>
  </dgm:styleLbl>
  <dgm:styleLbl name="lnNode1">
    <dgm:fillClrLst meth="repeat">
      <a:schemeClr val="accent2"/>
      <a:schemeClr val="accent3"/>
      <a:schemeClr val="accent4"/>
      <a:schemeClr val="accent5"/>
      <a:schemeClr val="accent6"/>
    </dgm:fillClrLst>
    <dgm:linClrLst meth="repeat">
      <a:schemeClr val="lt1"/>
    </dgm:linClrLst>
    <dgm:effectClrLst/>
    <dgm:txLinClrLst/>
    <dgm:txFillClrLst/>
    <dgm:txEffectClrLst/>
  </dgm:styleLbl>
  <dgm:styleLbl name="vennNode1">
    <dgm:fillClrLst meth="repeat">
      <a:schemeClr val="accent2">
        <a:alpha val="50000"/>
      </a:schemeClr>
      <a:schemeClr val="accent3">
        <a:alpha val="50000"/>
      </a:schemeClr>
      <a:schemeClr val="accent4">
        <a:alpha val="50000"/>
      </a:schemeClr>
      <a:schemeClr val="accent5">
        <a:alpha val="50000"/>
      </a:schemeClr>
      <a:schemeClr val="accent6">
        <a:alpha val="50000"/>
      </a:schemeClr>
    </dgm:fillClrLst>
    <dgm:linClrLst meth="repeat">
      <a:schemeClr val="lt1"/>
    </dgm:linClrLst>
    <dgm:effectClrLst/>
    <dgm:txLinClrLst/>
    <dgm:txFillClrLst/>
    <dgm:txEffectClrLst/>
  </dgm:styleLbl>
  <dgm:styleLbl name="node2">
    <dgm:fillClrLst>
      <a:schemeClr val="accent2"/>
    </dgm:fillClrLst>
    <dgm:linClrLst meth="repeat">
      <a:schemeClr val="lt1"/>
    </dgm:linClrLst>
    <dgm:effectClrLst/>
    <dgm:txLinClrLst/>
    <dgm:txFillClrLst/>
    <dgm:txEffectClrLst/>
  </dgm:styleLbl>
  <dgm:styleLbl name="node3">
    <dgm:fillClrLst>
      <a:schemeClr val="accent3"/>
    </dgm:fillClrLst>
    <dgm:linClrLst meth="repeat">
      <a:schemeClr val="lt1"/>
    </dgm:linClrLst>
    <dgm:effectClrLst/>
    <dgm:txLinClrLst/>
    <dgm:txFillClrLst/>
    <dgm:txEffectClrLst/>
  </dgm:styleLbl>
  <dgm:styleLbl name="node4">
    <dgm:fillClrLst>
      <a:schemeClr val="accent4"/>
    </dgm:fillClrLst>
    <dgm:linClrLst meth="repeat">
      <a:schemeClr val="lt1"/>
    </dgm:linClrLst>
    <dgm:effectClrLst/>
    <dgm:txLinClrLst/>
    <dgm:txFillClrLst/>
    <dgm:txEffectClrLst/>
  </dgm:styleLbl>
  <dgm:styleLbl name="fgImgPlace1">
    <dgm:fillClrLst meth="repeat">
      <a:schemeClr val="accent2">
        <a:tint val="50000"/>
      </a:schemeClr>
      <a:schemeClr val="accent3">
        <a:tint val="50000"/>
      </a:schemeClr>
      <a:schemeClr val="accent4">
        <a:tint val="50000"/>
      </a:schemeClr>
      <a:schemeClr val="accent5">
        <a:tint val="50000"/>
      </a:schemeClr>
      <a:schemeClr val="accent6">
        <a:tint val="50000"/>
      </a:schemeClr>
    </dgm:fillClrLst>
    <dgm:linClrLst meth="repeat">
      <a:schemeClr val="lt1"/>
    </dgm:linClrLst>
    <dgm:effectClrLst/>
    <dgm:txLinClrLst/>
    <dgm:txFillClrLst meth="repeat">
      <a:schemeClr val="lt1"/>
    </dgm:txFillClrLst>
    <dgm:txEffectClrLst/>
  </dgm:styleLbl>
  <dgm:styleLbl name="align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bgImgPlace1">
    <dgm:fillClrLst>
      <a:schemeClr val="accent1">
        <a:tint val="50000"/>
      </a:schemeClr>
      <a:schemeClr val="accent2">
        <a:tint val="20000"/>
      </a:schemeClr>
    </dgm:fillClrLst>
    <dgm:linClrLst meth="repeat">
      <a:schemeClr val="lt1"/>
    </dgm:linClrLst>
    <dgm:effectClrLst/>
    <dgm:txLinClrLst/>
    <dgm:txFillClrLst meth="repeat">
      <a:schemeClr val="lt1"/>
    </dgm:txFillClrLst>
    <dgm:txEffectClrLst/>
  </dgm:styleLbl>
  <dgm:styleLbl name="sibTrans2D1">
    <dgm:fillClrLst meth="repeat">
      <a:schemeClr val="accent2"/>
      <a:schemeClr val="accent3"/>
      <a:schemeClr val="accent4"/>
      <a:schemeClr val="accent5"/>
      <a:schemeClr val="accent6"/>
    </dgm:fillClrLst>
    <dgm:linClrLst meth="cycle">
      <a:schemeClr val="lt1"/>
    </dgm:linClrLst>
    <dgm:effectClrLst/>
    <dgm:txLinClrLst/>
    <dgm:txFillClrLst/>
    <dgm:txEffectClrLst/>
  </dgm:styleLbl>
  <dgm:styleLbl name="f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bgSibTrans2D1">
    <dgm:fillClrLst meth="repeat">
      <a:schemeClr val="accent2"/>
      <a:schemeClr val="accent3"/>
      <a:schemeClr val="accent4"/>
      <a:schemeClr val="accent5"/>
      <a:schemeClr val="accent6"/>
    </dgm:fillClrLst>
    <dgm:linClrLst meth="cycle">
      <a:schemeClr val="lt1"/>
    </dgm:linClrLst>
    <dgm:effectClrLst/>
    <dgm:txLinClrLst/>
    <dgm:txFillClrLst meth="repeat">
      <a:schemeClr val="lt1"/>
    </dgm:txFillClrLst>
    <dgm:txEffectClrLst/>
  </dgm:styleLbl>
  <dgm:styleLbl name="sibTrans1D1">
    <dgm:fillClrLst meth="repeat">
      <a:schemeClr val="accent2"/>
      <a:schemeClr val="accent3"/>
      <a:schemeClr val="accent4"/>
      <a:schemeClr val="accent5"/>
      <a:schemeClr val="accent6"/>
    </dgm:fillClrLst>
    <dgm:linClrLst meth="repeat">
      <a:schemeClr val="accent2"/>
      <a:schemeClr val="accent3"/>
      <a:schemeClr val="accent4"/>
      <a:schemeClr val="accent5"/>
      <a:schemeClr val="accent6"/>
    </dgm:linClrLst>
    <dgm:effectClrLst/>
    <dgm:txLinClrLst/>
    <dgm:txFillClrLst meth="repeat">
      <a:schemeClr val="tx1"/>
    </dgm:txFillClrLst>
    <dgm:txEffectClrLst/>
  </dgm:styleLbl>
  <dgm:styleLbl name="callout">
    <dgm:fillClrLst meth="repeat">
      <a:schemeClr val="accent2"/>
    </dgm:fillClrLst>
    <dgm:linClrLst meth="repeat">
      <a:schemeClr val="accent2">
        <a:tint val="50000"/>
      </a:schemeClr>
    </dgm:linClrLst>
    <dgm:effectClrLst/>
    <dgm:txLinClrLst/>
    <dgm:txFillClrLst meth="repeat">
      <a:schemeClr val="tx1"/>
    </dgm:txFillClrLst>
    <dgm:txEffectClrLst/>
  </dgm:styleLbl>
  <dgm:styleLbl name="asst0">
    <dgm:fillClrLst meth="repeat">
      <a:schemeClr val="accent1"/>
    </dgm:fillClrLst>
    <dgm:linClrLst meth="repeat">
      <a:schemeClr val="lt1"/>
    </dgm:linClrLst>
    <dgm:effectClrLst/>
    <dgm:txLinClrLst/>
    <dgm:txFillClrLst/>
    <dgm:txEffectClrLst/>
  </dgm:styleLbl>
  <dgm:styleLbl name="asst1">
    <dgm:fillClrLst meth="repeat">
      <a:schemeClr val="accent2"/>
    </dgm:fillClrLst>
    <dgm:linClrLst meth="repeat">
      <a:schemeClr val="lt1"/>
    </dgm:linClrLst>
    <dgm:effectClrLst/>
    <dgm:txLinClrLst/>
    <dgm:txFillClrLst/>
    <dgm:txEffectClrLst/>
  </dgm:styleLbl>
  <dgm:styleLbl name="asst2">
    <dgm:fillClrLst>
      <a:schemeClr val="accent3"/>
    </dgm:fillClrLst>
    <dgm:linClrLst meth="repeat">
      <a:schemeClr val="lt1"/>
    </dgm:linClrLst>
    <dgm:effectClrLst/>
    <dgm:txLinClrLst/>
    <dgm:txFillClrLst/>
    <dgm:txEffectClrLst/>
  </dgm:styleLbl>
  <dgm:styleLbl name="asst3">
    <dgm:fillClrLst>
      <a:schemeClr val="accent4"/>
    </dgm:fillClrLst>
    <dgm:linClrLst meth="repeat">
      <a:schemeClr val="lt1"/>
    </dgm:linClrLst>
    <dgm:effectClrLst/>
    <dgm:txLinClrLst/>
    <dgm:txFillClrLst/>
    <dgm:txEffectClrLst/>
  </dgm:styleLbl>
  <dgm:styleLbl name="asst4">
    <dgm:fillClrLst>
      <a:schemeClr val="accent5"/>
    </dgm:fillClrLst>
    <dgm:linClrLst meth="repeat">
      <a:schemeClr val="lt1"/>
    </dgm:linClrLst>
    <dgm:effectClrLst/>
    <dgm:txLinClrLst/>
    <dgm:txFillClrLst/>
    <dgm:txEffectClrLst/>
  </dgm:styleLbl>
  <dgm:styleLbl name="parChTrans2D1">
    <dgm:fillClrLst meth="repeat">
      <a:schemeClr val="accent2"/>
    </dgm:fillClrLst>
    <dgm:linClrLst meth="repeat">
      <a:schemeClr val="lt1"/>
    </dgm:linClrLst>
    <dgm:effectClrLst/>
    <dgm:txLinClrLst/>
    <dgm:txFillClrLst meth="repeat">
      <a:schemeClr val="lt1"/>
    </dgm:txFillClrLst>
    <dgm:txEffectClrLst/>
  </dgm:styleLbl>
  <dgm:styleLbl name="parChTrans2D2">
    <dgm:fillClrLst meth="repeat">
      <a:schemeClr val="accent3"/>
    </dgm:fillClrLst>
    <dgm:linClrLst meth="repeat">
      <a:schemeClr val="lt1"/>
    </dgm:linClrLst>
    <dgm:effectClrLst/>
    <dgm:txLinClrLst/>
    <dgm:txFillClrLst/>
    <dgm:txEffectClrLst/>
  </dgm:styleLbl>
  <dgm:styleLbl name="parChTrans2D3">
    <dgm:fillClrLst meth="repeat">
      <a:schemeClr val="accent4"/>
    </dgm:fillClrLst>
    <dgm:linClrLst meth="repeat">
      <a:schemeClr val="lt1"/>
    </dgm:linClrLst>
    <dgm:effectClrLst/>
    <dgm:txLinClrLst/>
    <dgm:txFillClrLst/>
    <dgm:txEffectClrLst/>
  </dgm:styleLbl>
  <dgm:styleLbl name="parChTrans2D4">
    <dgm:fillClrLst meth="repeat">
      <a:schemeClr val="accent5"/>
    </dgm:fillClrLst>
    <dgm:linClrLst meth="repeat">
      <a:schemeClr val="lt1"/>
    </dgm:linClrLst>
    <dgm:effectClrLst/>
    <dgm:txLinClrLst/>
    <dgm:txFillClrLst meth="repeat">
      <a:schemeClr val="lt1"/>
    </dgm:txFillClrLst>
    <dgm:txEffectClrLst/>
  </dgm:styleLbl>
  <dgm:styleLbl name="parChTrans1D1">
    <dgm:fillClrLst meth="repeat">
      <a:schemeClr val="accent2"/>
    </dgm:fillClrLst>
    <dgm:linClrLst meth="repeat">
      <a:schemeClr val="accent1"/>
    </dgm:linClrLst>
    <dgm:effectClrLst/>
    <dgm:txLinClrLst/>
    <dgm:txFillClrLst meth="repeat">
      <a:schemeClr val="tx1"/>
    </dgm:txFillClrLst>
    <dgm:txEffectClrLst/>
  </dgm:styleLbl>
  <dgm:styleLbl name="parChTrans1D2">
    <dgm:fillClrLst meth="repeat">
      <a:schemeClr val="accent3">
        <a:tint val="90000"/>
      </a:schemeClr>
    </dgm:fillClrLst>
    <dgm:linClrLst meth="repeat">
      <a:schemeClr val="accent2"/>
    </dgm:linClrLst>
    <dgm:effectClrLst/>
    <dgm:txLinClrLst/>
    <dgm:txFillClrLst meth="repeat">
      <a:schemeClr val="tx1"/>
    </dgm:txFillClrLst>
    <dgm:txEffectClrLst/>
  </dgm:styleLbl>
  <dgm:styleLbl name="parChTrans1D3">
    <dgm:fillClrLst meth="repeat">
      <a:schemeClr val="accent4">
        <a:tint val="70000"/>
      </a:schemeClr>
    </dgm:fillClrLst>
    <dgm:linClrLst meth="repeat">
      <a:schemeClr val="accent3"/>
    </dgm:linClrLst>
    <dgm:effectClrLst/>
    <dgm:txLinClrLst/>
    <dgm:txFillClrLst meth="repeat">
      <a:schemeClr val="tx1"/>
    </dgm:txFillClrLst>
    <dgm:txEffectClrLst/>
  </dgm:styleLbl>
  <dgm:styleLbl name="parChTrans1D4">
    <dgm:fillClrLst meth="repeat">
      <a:schemeClr val="accent5">
        <a:tint val="50000"/>
      </a:schemeClr>
    </dgm:fillClrLst>
    <dgm:linClrLst meth="repeat">
      <a:schemeClr val="accent4"/>
    </dgm:linClrLst>
    <dgm:effectClrLst/>
    <dgm:txLinClrLst/>
    <dgm:txFillClrLst meth="repeat">
      <a:schemeClr val="tx1"/>
    </dgm:txFillClrLst>
    <dgm:txEffectClrLst/>
  </dgm:styleLbl>
  <dgm:styleLbl name="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conF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align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trAlignAcc1">
    <dgm:fillClrLst meth="repeat">
      <a:schemeClr val="lt1">
        <a:alpha val="40000"/>
      </a:schemeClr>
    </dgm:fillClrLst>
    <dgm:linClrLst meth="repeat">
      <a:schemeClr val="accent1"/>
    </dgm:linClrLst>
    <dgm:effectClrLst/>
    <dgm:txLinClrLst/>
    <dgm:txFillClrLst meth="repeat">
      <a:schemeClr val="dk1"/>
    </dgm:txFillClrLst>
    <dgm:txEffectClrLst/>
  </dgm:styleLbl>
  <dgm:styleLbl name="bgAcc1">
    <dgm:fillClrLst meth="repeat">
      <a:schemeClr val="lt1">
        <a:alpha val="90000"/>
      </a:schemeClr>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F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Align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solidBgAcc1">
    <dgm:fillClrLst meth="repeat">
      <a:schemeClr val="lt1"/>
    </dgm:fillClrLst>
    <dgm:linClrLst meth="repeat">
      <a:schemeClr val="accent2"/>
      <a:schemeClr val="accent3"/>
      <a:schemeClr val="accent4"/>
      <a:schemeClr val="accent5"/>
      <a:schemeClr val="accent6"/>
    </dgm:linClrLst>
    <dgm:effectClrLst/>
    <dgm:txLinClrLst/>
    <dgm:txFillClrLst meth="repeat">
      <a:schemeClr val="dk1"/>
    </dgm:txFillClrLst>
    <dgm:txEffectClrLst/>
  </dgm:styleLbl>
  <dgm:styleLbl name="f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align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bgAccFollowNode1">
    <dgm:fill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fillClrLst>
    <dgm:linClrLst meth="repeat">
      <a:schemeClr val="accent2">
        <a:tint val="40000"/>
        <a:alpha val="90000"/>
      </a:schemeClr>
      <a:schemeClr val="accent3">
        <a:tint val="40000"/>
        <a:alpha val="90000"/>
      </a:schemeClr>
      <a:schemeClr val="accent4">
        <a:tint val="40000"/>
        <a:alpha val="90000"/>
      </a:schemeClr>
      <a:schemeClr val="accent5">
        <a:tint val="40000"/>
        <a:alpha val="90000"/>
      </a:schemeClr>
      <a:schemeClr val="accent6">
        <a:tint val="40000"/>
        <a:alpha val="90000"/>
      </a:schemeClr>
    </dgm:linClrLst>
    <dgm:effectClrLst/>
    <dgm:txLinClrLst/>
    <dgm:txFillClrLst meth="repeat">
      <a:schemeClr val="dk1"/>
    </dgm:txFillClrLst>
    <dgm:txEffectClrLst/>
  </dgm:styleLbl>
  <dgm:styleLbl name="fgAcc0">
    <dgm:fillClrLst meth="repeat">
      <a:schemeClr val="lt1">
        <a:alpha val="90000"/>
      </a:schemeClr>
    </dgm:fillClrLst>
    <dgm:linClrLst>
      <a:schemeClr val="accent1"/>
    </dgm:linClrLst>
    <dgm:effectClrLst/>
    <dgm:txLinClrLst/>
    <dgm:txFillClrLst meth="repeat">
      <a:schemeClr val="dk1"/>
    </dgm:txFillClrLst>
    <dgm:txEffectClrLst/>
  </dgm:styleLbl>
  <dgm:styleLbl name="fgAcc2">
    <dgm:fillClrLst meth="repeat">
      <a:schemeClr val="lt1">
        <a:alpha val="90000"/>
      </a:schemeClr>
    </dgm:fillClrLst>
    <dgm:linClrLst>
      <a:schemeClr val="accent2"/>
    </dgm:linClrLst>
    <dgm:effectClrLst/>
    <dgm:txLinClrLst/>
    <dgm:txFillClrLst meth="repeat">
      <a:schemeClr val="dk1"/>
    </dgm:txFillClrLst>
    <dgm:txEffectClrLst/>
  </dgm:styleLbl>
  <dgm:styleLbl name="fgAcc3">
    <dgm:fillClrLst meth="repeat">
      <a:schemeClr val="lt1">
        <a:alpha val="90000"/>
      </a:schemeClr>
    </dgm:fillClrLst>
    <dgm:linClrLst>
      <a:schemeClr val="accent3"/>
    </dgm:linClrLst>
    <dgm:effectClrLst/>
    <dgm:txLinClrLst/>
    <dgm:txFillClrLst meth="repeat">
      <a:schemeClr val="dk1"/>
    </dgm:txFillClrLst>
    <dgm:txEffectClrLst/>
  </dgm:styleLbl>
  <dgm:styleLbl name="fgAcc4">
    <dgm:fillClrLst meth="repeat">
      <a:schemeClr val="lt1">
        <a:alpha val="90000"/>
      </a:schemeClr>
    </dgm:fillClrLst>
    <dgm:linClrLst>
      <a:schemeClr val="accent4"/>
    </dgm:linClrLst>
    <dgm:effectClrLst/>
    <dgm:txLinClrLst/>
    <dgm:txFillClrLst meth="repeat">
      <a:schemeClr val="dk1"/>
    </dgm:txFillClrLst>
    <dgm:txEffectClrLst/>
  </dgm:styleLbl>
  <dgm:styleLbl name="bgShp">
    <dgm:fillClrLst meth="repeat">
      <a:schemeClr val="accent2">
        <a:tint val="40000"/>
      </a:schemeClr>
    </dgm:fillClrLst>
    <dgm:linClrLst meth="repeat">
      <a:schemeClr val="dk1"/>
    </dgm:linClrLst>
    <dgm:effectClrLst/>
    <dgm:txLinClrLst/>
    <dgm:txFillClrLst meth="repeat">
      <a:schemeClr val="dk1"/>
    </dgm:txFillClrLst>
    <dgm:txEffectClrLst/>
  </dgm:styleLbl>
  <dgm:styleLbl name="dkBgShp">
    <dgm:fillClrLst meth="repeat">
      <a:schemeClr val="accent2">
        <a:shade val="90000"/>
      </a:schemeClr>
    </dgm:fillClrLst>
    <dgm:linClrLst meth="repeat">
      <a:schemeClr val="dk1"/>
    </dgm:linClrLst>
    <dgm:effectClrLst/>
    <dgm:txLinClrLst/>
    <dgm:txFillClrLst meth="repeat">
      <a:schemeClr val="lt1"/>
    </dgm:txFillClrLst>
    <dgm:txEffectClrLst/>
  </dgm:styleLbl>
  <dgm:styleLbl name="trBgShp">
    <dgm:fillClrLst meth="repeat">
      <a:schemeClr val="accent1">
        <a:tint val="50000"/>
        <a:alpha val="40000"/>
      </a:schemeClr>
    </dgm:fillClrLst>
    <dgm:linClrLst meth="repeat">
      <a:schemeClr val="accent2"/>
    </dgm:linClrLst>
    <dgm:effectClrLst/>
    <dgm:txLinClrLst/>
    <dgm:txFillClrLst meth="repeat">
      <a:schemeClr val="lt1"/>
    </dgm:txFillClrLst>
    <dgm:txEffectClrLst/>
  </dgm:styleLbl>
  <dgm:styleLbl name="fgShp">
    <dgm:fillClrLst meth="repeat">
      <a:schemeClr val="accent2">
        <a:tint val="40000"/>
      </a:schemeClr>
    </dgm:fillClrLst>
    <dgm:linClrLst meth="repeat">
      <a:schemeClr val="lt1"/>
    </dgm:linClrLst>
    <dgm:effectClrLst/>
    <dgm:txLinClrLst/>
    <dgm:txFillClrLst meth="repeat">
      <a:schemeClr val="dk1"/>
    </dgm:txFillClrLst>
    <dgm:txEffectClrLst/>
  </dgm:styleLbl>
  <dgm:styleLbl name="revTx">
    <dgm:fillClrLst meth="repeat">
      <a:schemeClr val="lt1">
        <a:alpha val="0"/>
      </a:schemeClr>
    </dgm:fillClrLst>
    <dgm:linClrLst meth="repeat">
      <a:schemeClr val="dk1">
        <a:alpha val="0"/>
      </a:schemeClr>
    </dgm:linClrLst>
    <dgm:effectClrLst/>
    <dgm:txLinClrLst/>
    <dgm:txFillClrLst meth="repeat">
      <a:schemeClr val="tx1"/>
    </dgm:txFillClrLst>
    <dgm:txEffectClrLst/>
  </dgm:styleLbl>
</dgm:colorsDef>
</file>

<file path=ppt/diagrams/data1.xml><?xml version="1.0" encoding="utf-8"?>
<dgm:dataModel xmlns:dgm="http://schemas.openxmlformats.org/drawingml/2006/diagram" xmlns:a="http://schemas.openxmlformats.org/drawingml/2006/main">
  <dgm:ptLst>
    <dgm:pt modelId="{B2D1D1F5-AD8D-4169-AB28-3DD7C49D74BF}" type="doc">
      <dgm:prSet loTypeId="urn:microsoft.com/office/officeart/2005/8/layout/vList3" loCatId="list" qsTypeId="urn:microsoft.com/office/officeart/2005/8/quickstyle/simple1" qsCatId="simple" csTypeId="urn:microsoft.com/office/officeart/2005/8/colors/colorful1" csCatId="colorful" phldr="1"/>
      <dgm:spPr/>
      <dgm:t>
        <a:bodyPr/>
        <a:lstStyle/>
        <a:p>
          <a:endParaRPr lang="en-US"/>
        </a:p>
      </dgm:t>
    </dgm:pt>
    <dgm:pt modelId="{FD6238CD-2042-4403-A6AB-0063F00CFAF1}">
      <dgm:prSet custT="1"/>
      <dgm:spPr>
        <a:ln>
          <a:solidFill>
            <a:schemeClr val="accent3"/>
          </a:solidFill>
        </a:ln>
      </dgm:spPr>
      <dgm:t>
        <a:bodyPr/>
        <a:lstStyle/>
        <a:p>
          <a:pPr rtl="0">
            <a:lnSpc>
              <a:spcPct val="100000"/>
            </a:lnSpc>
            <a:spcAft>
              <a:spcPts val="0"/>
            </a:spcAft>
          </a:pPr>
          <a:r>
            <a:rPr lang="en-US" sz="2200" b="0" dirty="0" smtClean="0">
              <a:solidFill>
                <a:schemeClr val="accent3"/>
              </a:solidFill>
              <a:latin typeface="Corbel"/>
            </a:rPr>
            <a:t>Raising Funds</a:t>
          </a:r>
          <a:endParaRPr lang="en-US" sz="2200" b="0" dirty="0">
            <a:solidFill>
              <a:schemeClr val="accent3"/>
            </a:solidFill>
            <a:latin typeface="Corbel"/>
          </a:endParaRPr>
        </a:p>
      </dgm:t>
    </dgm:pt>
    <dgm:pt modelId="{2489CD63-73F9-470C-8EB1-0BBF788B3B78}" type="parTrans" cxnId="{9435E2AA-DAB2-4425-A44F-4CD077E173CC}">
      <dgm:prSet/>
      <dgm:spPr/>
      <dgm:t>
        <a:bodyPr/>
        <a:lstStyle/>
        <a:p>
          <a:endParaRPr lang="en-US"/>
        </a:p>
      </dgm:t>
    </dgm:pt>
    <dgm:pt modelId="{D5CC62AD-FD2D-4706-AA54-923C8FA386D2}" type="sibTrans" cxnId="{9435E2AA-DAB2-4425-A44F-4CD077E173CC}">
      <dgm:prSet/>
      <dgm:spPr/>
      <dgm:t>
        <a:bodyPr/>
        <a:lstStyle/>
        <a:p>
          <a:endParaRPr lang="en-US"/>
        </a:p>
      </dgm:t>
    </dgm:pt>
    <dgm:pt modelId="{62EFB8AC-5C84-4DB6-93D8-E416CDC200E0}">
      <dgm:prSet custT="1"/>
      <dgm:spPr/>
      <dgm:t>
        <a:bodyPr/>
        <a:lstStyle/>
        <a:p>
          <a:pPr>
            <a:lnSpc>
              <a:spcPct val="100000"/>
            </a:lnSpc>
            <a:spcAft>
              <a:spcPts val="0"/>
            </a:spcAft>
          </a:pPr>
          <a:r>
            <a:rPr lang="en-US" sz="2200" b="0" dirty="0" smtClean="0">
              <a:solidFill>
                <a:schemeClr val="tx1"/>
              </a:solidFill>
              <a:latin typeface="Corbel"/>
            </a:rPr>
            <a:t>Financial Oversight</a:t>
          </a:r>
        </a:p>
      </dgm:t>
    </dgm:pt>
    <dgm:pt modelId="{98FB6EAA-1325-42C6-9B03-004C087F128B}" type="parTrans" cxnId="{3A78CF27-71B3-45C6-A9CA-2CC570E20551}">
      <dgm:prSet/>
      <dgm:spPr/>
      <dgm:t>
        <a:bodyPr/>
        <a:lstStyle/>
        <a:p>
          <a:endParaRPr lang="en-US"/>
        </a:p>
      </dgm:t>
    </dgm:pt>
    <dgm:pt modelId="{8460097C-F03E-4649-8F4A-80A7C690678D}" type="sibTrans" cxnId="{3A78CF27-71B3-45C6-A9CA-2CC570E20551}">
      <dgm:prSet/>
      <dgm:spPr/>
      <dgm:t>
        <a:bodyPr/>
        <a:lstStyle/>
        <a:p>
          <a:endParaRPr lang="en-US"/>
        </a:p>
      </dgm:t>
    </dgm:pt>
    <dgm:pt modelId="{A5352BE7-64AA-4D38-AD04-77CCCA97E3E9}">
      <dgm:prSet custT="1"/>
      <dgm:spPr>
        <a:ln>
          <a:solidFill>
            <a:schemeClr val="accent3"/>
          </a:solidFill>
        </a:ln>
      </dgm:spPr>
      <dgm:t>
        <a:bodyPr lIns="73152" tIns="73152" rIns="73152" bIns="73152"/>
        <a:lstStyle/>
        <a:p>
          <a:pPr rtl="0">
            <a:lnSpc>
              <a:spcPct val="100000"/>
            </a:lnSpc>
            <a:spcAft>
              <a:spcPts val="0"/>
            </a:spcAft>
          </a:pPr>
          <a:r>
            <a:rPr lang="en-US" sz="1400" b="0" dirty="0" smtClean="0">
              <a:solidFill>
                <a:schemeClr val="accent3"/>
              </a:solidFill>
              <a:latin typeface="Corbel"/>
            </a:rPr>
            <a:t>Board members are expected to act as volunteer fundraisers for the organization.</a:t>
          </a:r>
          <a:endParaRPr lang="en-US" sz="1400" b="0" dirty="0">
            <a:solidFill>
              <a:schemeClr val="accent3"/>
            </a:solidFill>
            <a:latin typeface="Corbel"/>
          </a:endParaRPr>
        </a:p>
      </dgm:t>
    </dgm:pt>
    <dgm:pt modelId="{D8D06378-FE30-40BF-91D7-DAC532AA1D5D}" type="parTrans" cxnId="{70552B4E-8F35-44F2-AB1E-D93BA974DE23}">
      <dgm:prSet/>
      <dgm:spPr/>
      <dgm:t>
        <a:bodyPr/>
        <a:lstStyle/>
        <a:p>
          <a:endParaRPr lang="en-US"/>
        </a:p>
      </dgm:t>
    </dgm:pt>
    <dgm:pt modelId="{D010A998-7DFE-488E-8E4B-79FE2A63F812}" type="sibTrans" cxnId="{70552B4E-8F35-44F2-AB1E-D93BA974DE23}">
      <dgm:prSet/>
      <dgm:spPr/>
      <dgm:t>
        <a:bodyPr/>
        <a:lstStyle/>
        <a:p>
          <a:endParaRPr lang="en-US"/>
        </a:p>
      </dgm:t>
    </dgm:pt>
    <dgm:pt modelId="{AAE8D4C9-7EDF-407C-A464-B5E470D5B26D}">
      <dgm:prSet custT="1"/>
      <dgm:spPr/>
      <dgm:t>
        <a:bodyPr lIns="73152" tIns="73152" rIns="73152" bIns="73152"/>
        <a:lstStyle/>
        <a:p>
          <a:pPr>
            <a:lnSpc>
              <a:spcPct val="100000"/>
            </a:lnSpc>
            <a:spcAft>
              <a:spcPts val="0"/>
            </a:spcAft>
          </a:pPr>
          <a:r>
            <a:rPr lang="en-US" sz="1400" b="0" dirty="0" smtClean="0">
              <a:latin typeface="Corbel"/>
            </a:rPr>
            <a:t>Board members are responsible for ensuring the organization’s finances are in order. </a:t>
          </a:r>
        </a:p>
      </dgm:t>
    </dgm:pt>
    <dgm:pt modelId="{1B77DC56-F8BA-4BF5-A1F9-0D8EF837EEB1}" type="parTrans" cxnId="{8DE14B69-7110-4E48-A81F-E317827B5562}">
      <dgm:prSet/>
      <dgm:spPr/>
      <dgm:t>
        <a:bodyPr/>
        <a:lstStyle/>
        <a:p>
          <a:endParaRPr lang="en-US"/>
        </a:p>
      </dgm:t>
    </dgm:pt>
    <dgm:pt modelId="{9ED23F2F-35C6-4830-9895-D50F5D42DF61}" type="sibTrans" cxnId="{8DE14B69-7110-4E48-A81F-E317827B5562}">
      <dgm:prSet/>
      <dgm:spPr/>
      <dgm:t>
        <a:bodyPr/>
        <a:lstStyle/>
        <a:p>
          <a:endParaRPr lang="en-US"/>
        </a:p>
      </dgm:t>
    </dgm:pt>
    <dgm:pt modelId="{E2D45FF8-0A74-4A89-835B-76D42C5DF03A}">
      <dgm:prSet custT="1"/>
      <dgm:spPr/>
      <dgm:t>
        <a:bodyPr/>
        <a:lstStyle/>
        <a:p>
          <a:pPr>
            <a:lnSpc>
              <a:spcPct val="100000"/>
            </a:lnSpc>
            <a:spcAft>
              <a:spcPts val="0"/>
            </a:spcAft>
          </a:pPr>
          <a:r>
            <a:rPr lang="en-US" sz="2200" b="0" dirty="0" smtClean="0">
              <a:latin typeface="Corbel"/>
            </a:rPr>
            <a:t>Ethics &amp; Accountability</a:t>
          </a:r>
          <a:endParaRPr lang="en-US" sz="2200" b="0" dirty="0">
            <a:latin typeface="Corbel"/>
          </a:endParaRPr>
        </a:p>
      </dgm:t>
    </dgm:pt>
    <dgm:pt modelId="{C04FC4FB-D5C0-4C2A-95A0-5B1EDA112F6D}" type="parTrans" cxnId="{A9E9EBD5-DAD8-4968-B456-307AE5FD472A}">
      <dgm:prSet/>
      <dgm:spPr/>
      <dgm:t>
        <a:bodyPr/>
        <a:lstStyle/>
        <a:p>
          <a:endParaRPr lang="en-US"/>
        </a:p>
      </dgm:t>
    </dgm:pt>
    <dgm:pt modelId="{8AF87D64-5ABB-4FE3-94BC-A8AD5EA7B97E}" type="sibTrans" cxnId="{A9E9EBD5-DAD8-4968-B456-307AE5FD472A}">
      <dgm:prSet/>
      <dgm:spPr/>
      <dgm:t>
        <a:bodyPr/>
        <a:lstStyle/>
        <a:p>
          <a:endParaRPr lang="en-US"/>
        </a:p>
      </dgm:t>
    </dgm:pt>
    <dgm:pt modelId="{9967DC01-49BE-48AA-B15A-37B678ABABC0}">
      <dgm:prSet custT="1"/>
      <dgm:spPr/>
      <dgm:t>
        <a:bodyPr/>
        <a:lstStyle/>
        <a:p>
          <a:pPr>
            <a:lnSpc>
              <a:spcPct val="100000"/>
            </a:lnSpc>
            <a:spcAft>
              <a:spcPts val="0"/>
            </a:spcAft>
          </a:pPr>
          <a:r>
            <a:rPr lang="en-US" sz="1400" b="0" dirty="0" smtClean="0">
              <a:latin typeface="Corbel"/>
            </a:rPr>
            <a:t>The board and individual board members are responsible for ensuring the public’s trust as a part of their fiduciary responsibility.</a:t>
          </a:r>
          <a:endParaRPr lang="en-US" sz="1400" b="0" dirty="0">
            <a:latin typeface="Corbel"/>
          </a:endParaRPr>
        </a:p>
      </dgm:t>
    </dgm:pt>
    <dgm:pt modelId="{DE48276D-2EDA-4B66-BF4B-C796B014CAEC}" type="parTrans" cxnId="{533DF665-ECF4-4EC9-9ED0-D36D855C590B}">
      <dgm:prSet/>
      <dgm:spPr/>
      <dgm:t>
        <a:bodyPr/>
        <a:lstStyle/>
        <a:p>
          <a:endParaRPr lang="en-US"/>
        </a:p>
      </dgm:t>
    </dgm:pt>
    <dgm:pt modelId="{3BE8AA9D-1FF4-461A-BBD9-8AB680F16974}" type="sibTrans" cxnId="{533DF665-ECF4-4EC9-9ED0-D36D855C590B}">
      <dgm:prSet/>
      <dgm:spPr/>
      <dgm:t>
        <a:bodyPr/>
        <a:lstStyle/>
        <a:p>
          <a:endParaRPr lang="en-US"/>
        </a:p>
      </dgm:t>
    </dgm:pt>
    <dgm:pt modelId="{4E2E7F08-F5C3-41DD-956C-8869C2D4455A}">
      <dgm:prSet custT="1"/>
      <dgm:spPr/>
      <dgm:t>
        <a:bodyPr/>
        <a:lstStyle/>
        <a:p>
          <a:pPr>
            <a:lnSpc>
              <a:spcPct val="100000"/>
            </a:lnSpc>
            <a:spcAft>
              <a:spcPts val="0"/>
            </a:spcAft>
          </a:pPr>
          <a:r>
            <a:rPr lang="en-US" sz="1400" b="0" dirty="0" smtClean="0">
              <a:latin typeface="Corbel"/>
            </a:rPr>
            <a:t>The board must ensure that the organization is acting ethically in the way that it is raising and spending funds, and is communicating honestly with the public.</a:t>
          </a:r>
          <a:endParaRPr lang="en-US" sz="1400" b="0" dirty="0">
            <a:latin typeface="Corbel"/>
          </a:endParaRPr>
        </a:p>
      </dgm:t>
    </dgm:pt>
    <dgm:pt modelId="{EF2A5AC3-5E1F-4A4C-955C-DE02BF62A9B6}" type="parTrans" cxnId="{23F6821C-3EA3-45B5-B88C-9B6A7BBD4FD9}">
      <dgm:prSet/>
      <dgm:spPr/>
      <dgm:t>
        <a:bodyPr/>
        <a:lstStyle/>
        <a:p>
          <a:endParaRPr lang="en-US"/>
        </a:p>
      </dgm:t>
    </dgm:pt>
    <dgm:pt modelId="{3E58071E-90C6-4853-A95F-7D8DEC944A32}" type="sibTrans" cxnId="{23F6821C-3EA3-45B5-B88C-9B6A7BBD4FD9}">
      <dgm:prSet/>
      <dgm:spPr/>
      <dgm:t>
        <a:bodyPr/>
        <a:lstStyle/>
        <a:p>
          <a:endParaRPr lang="en-US"/>
        </a:p>
      </dgm:t>
    </dgm:pt>
    <dgm:pt modelId="{5A9A7D1C-BE31-4EA6-B028-E99C3D03DC53}">
      <dgm:prSet custT="1"/>
      <dgm:spPr/>
      <dgm:t>
        <a:bodyPr lIns="73152" tIns="73152" rIns="73152" bIns="73152"/>
        <a:lstStyle/>
        <a:p>
          <a:pPr>
            <a:lnSpc>
              <a:spcPct val="100000"/>
            </a:lnSpc>
            <a:spcAft>
              <a:spcPts val="0"/>
            </a:spcAft>
          </a:pPr>
          <a:r>
            <a:rPr lang="en-US" sz="1400" b="0" dirty="0" smtClean="0">
              <a:latin typeface="Corbel"/>
            </a:rPr>
            <a:t>The board must make sure that the organization has the money it needs to sustain its mission, that it is spending resources wisely, and that it has a reasonable  plan for sustaining programs into the future. </a:t>
          </a:r>
        </a:p>
      </dgm:t>
    </dgm:pt>
    <dgm:pt modelId="{8FB4AC47-13FC-4683-8724-704223954727}" type="parTrans" cxnId="{0FDB53F2-C153-4BA8-8C5D-423E73DC7B78}">
      <dgm:prSet/>
      <dgm:spPr/>
      <dgm:t>
        <a:bodyPr/>
        <a:lstStyle/>
        <a:p>
          <a:endParaRPr lang="en-US"/>
        </a:p>
      </dgm:t>
    </dgm:pt>
    <dgm:pt modelId="{5CED9327-5C5E-49B4-9C4A-FD0942D354DD}" type="sibTrans" cxnId="{0FDB53F2-C153-4BA8-8C5D-423E73DC7B78}">
      <dgm:prSet/>
      <dgm:spPr/>
      <dgm:t>
        <a:bodyPr/>
        <a:lstStyle/>
        <a:p>
          <a:endParaRPr lang="en-US"/>
        </a:p>
      </dgm:t>
    </dgm:pt>
    <dgm:pt modelId="{BDB44C83-599B-4F2C-B0C6-FD1DCCDD523B}">
      <dgm:prSet custT="1"/>
      <dgm:spPr>
        <a:ln>
          <a:solidFill>
            <a:schemeClr val="accent3"/>
          </a:solidFill>
        </a:ln>
      </dgm:spPr>
      <dgm:t>
        <a:bodyPr lIns="73152" tIns="73152" rIns="73152" bIns="73152"/>
        <a:lstStyle/>
        <a:p>
          <a:pPr rtl="0">
            <a:lnSpc>
              <a:spcPct val="100000"/>
            </a:lnSpc>
            <a:spcAft>
              <a:spcPts val="0"/>
            </a:spcAft>
          </a:pPr>
          <a:r>
            <a:rPr lang="en-US" sz="1400" b="0" dirty="0" smtClean="0">
              <a:solidFill>
                <a:schemeClr val="accent3"/>
              </a:solidFill>
              <a:latin typeface="Corbel"/>
            </a:rPr>
            <a:t>Board members should be actively involved in securing donations and making personally significant contributions in support of the organization’s mission.</a:t>
          </a:r>
          <a:endParaRPr lang="en-US" sz="1400" b="0" dirty="0">
            <a:solidFill>
              <a:schemeClr val="accent3"/>
            </a:solidFill>
            <a:latin typeface="Corbel"/>
          </a:endParaRPr>
        </a:p>
      </dgm:t>
    </dgm:pt>
    <dgm:pt modelId="{FA2E98DC-2B8B-45AF-85EE-E2E8163205FB}" type="parTrans" cxnId="{EB37AC1E-5D47-4993-8395-2C3820736964}">
      <dgm:prSet/>
      <dgm:spPr/>
      <dgm:t>
        <a:bodyPr/>
        <a:lstStyle/>
        <a:p>
          <a:endParaRPr lang="en-US"/>
        </a:p>
      </dgm:t>
    </dgm:pt>
    <dgm:pt modelId="{D465B52D-BCE1-44A7-BFCC-3E078FBDB73E}" type="sibTrans" cxnId="{EB37AC1E-5D47-4993-8395-2C3820736964}">
      <dgm:prSet/>
      <dgm:spPr/>
      <dgm:t>
        <a:bodyPr/>
        <a:lstStyle/>
        <a:p>
          <a:endParaRPr lang="en-US"/>
        </a:p>
      </dgm:t>
    </dgm:pt>
    <dgm:pt modelId="{8D9453C7-2E02-4D8D-8872-5050FEC12B16}" type="pres">
      <dgm:prSet presAssocID="{B2D1D1F5-AD8D-4169-AB28-3DD7C49D74BF}" presName="linearFlow" presStyleCnt="0">
        <dgm:presLayoutVars>
          <dgm:dir/>
          <dgm:resizeHandles val="exact"/>
        </dgm:presLayoutVars>
      </dgm:prSet>
      <dgm:spPr/>
      <dgm:t>
        <a:bodyPr/>
        <a:lstStyle/>
        <a:p>
          <a:endParaRPr lang="en-US"/>
        </a:p>
      </dgm:t>
    </dgm:pt>
    <dgm:pt modelId="{D3938B93-C399-40AB-A382-E00971C91102}" type="pres">
      <dgm:prSet presAssocID="{E2D45FF8-0A74-4A89-835B-76D42C5DF03A}" presName="composite" presStyleCnt="0"/>
      <dgm:spPr/>
    </dgm:pt>
    <dgm:pt modelId="{69B4477D-55E2-4AB9-A3E9-34E719428C7E}" type="pres">
      <dgm:prSet presAssocID="{E2D45FF8-0A74-4A89-835B-76D42C5DF03A}" presName="imgShp" presStyleLbl="fgImgPlace1" presStyleIdx="0" presStyleCnt="3" custScaleX="74322" custScaleY="74322" custLinFactNeighborX="-54949" custLinFactNeighborY="0"/>
      <dgm:spPr>
        <a:blipFill>
          <a:blip xmlns:r="http://schemas.openxmlformats.org/officeDocument/2006/relationships" r:embed="rId1">
            <a:extLst>
              <a:ext uri="{28A0092B-C50C-407E-A947-70E740481C1C}">
                <a14:useLocalDpi xmlns:a14="http://schemas.microsoft.com/office/drawing/2010/main" val="0"/>
              </a:ext>
            </a:extLst>
          </a:blip>
          <a:srcRect/>
          <a:stretch>
            <a:fillRect l="-15000" r="-15000"/>
          </a:stretch>
        </a:blipFill>
      </dgm:spPr>
      <dgm:t>
        <a:bodyPr/>
        <a:lstStyle/>
        <a:p>
          <a:endParaRPr lang="en-US"/>
        </a:p>
      </dgm:t>
    </dgm:pt>
    <dgm:pt modelId="{78A6DE82-73C5-4C0B-9BEB-59FA8487E6AC}" type="pres">
      <dgm:prSet presAssocID="{E2D45FF8-0A74-4A89-835B-76D42C5DF03A}" presName="txShp" presStyleLbl="node1" presStyleIdx="0" presStyleCnt="3" custScaleX="139915" custLinFactNeighborX="5231">
        <dgm:presLayoutVars>
          <dgm:bulletEnabled val="1"/>
        </dgm:presLayoutVars>
      </dgm:prSet>
      <dgm:spPr/>
      <dgm:t>
        <a:bodyPr/>
        <a:lstStyle/>
        <a:p>
          <a:endParaRPr lang="en-US"/>
        </a:p>
      </dgm:t>
    </dgm:pt>
    <dgm:pt modelId="{62CC6845-DF41-4633-B03F-ECB637D267D3}" type="pres">
      <dgm:prSet presAssocID="{8AF87D64-5ABB-4FE3-94BC-A8AD5EA7B97E}" presName="spacing" presStyleCnt="0"/>
      <dgm:spPr/>
    </dgm:pt>
    <dgm:pt modelId="{3E3DF857-3B56-4846-A4A0-34C8F760CFF8}" type="pres">
      <dgm:prSet presAssocID="{62EFB8AC-5C84-4DB6-93D8-E416CDC200E0}" presName="composite" presStyleCnt="0"/>
      <dgm:spPr/>
    </dgm:pt>
    <dgm:pt modelId="{739087C4-B3EE-49F7-A724-861767CF335D}" type="pres">
      <dgm:prSet presAssocID="{62EFB8AC-5C84-4DB6-93D8-E416CDC200E0}" presName="imgShp" presStyleLbl="fgImgPlace1" presStyleIdx="1" presStyleCnt="3" custScaleX="76333" custScaleY="76333" custLinFactNeighborX="-55026"/>
      <dgm:spPr>
        <a:blipFill>
          <a:blip xmlns:r="http://schemas.openxmlformats.org/officeDocument/2006/relationships" r:embed="rId2">
            <a:extLst>
              <a:ext uri="{28A0092B-C50C-407E-A947-70E740481C1C}">
                <a14:useLocalDpi xmlns:a14="http://schemas.microsoft.com/office/drawing/2010/main" val="0"/>
              </a:ext>
            </a:extLst>
          </a:blip>
          <a:srcRect/>
          <a:stretch>
            <a:fillRect l="-5000" r="-5000"/>
          </a:stretch>
        </a:blipFill>
      </dgm:spPr>
      <dgm:t>
        <a:bodyPr/>
        <a:lstStyle/>
        <a:p>
          <a:endParaRPr lang="en-US"/>
        </a:p>
      </dgm:t>
    </dgm:pt>
    <dgm:pt modelId="{4DD6DBCB-2896-4114-9D6E-81A6B0D9460D}" type="pres">
      <dgm:prSet presAssocID="{62EFB8AC-5C84-4DB6-93D8-E416CDC200E0}" presName="txShp" presStyleLbl="node1" presStyleIdx="1" presStyleCnt="3" custScaleX="139915" custLinFactNeighborX="5231">
        <dgm:presLayoutVars>
          <dgm:bulletEnabled val="1"/>
        </dgm:presLayoutVars>
      </dgm:prSet>
      <dgm:spPr/>
      <dgm:t>
        <a:bodyPr/>
        <a:lstStyle/>
        <a:p>
          <a:endParaRPr lang="en-US"/>
        </a:p>
      </dgm:t>
    </dgm:pt>
    <dgm:pt modelId="{C09CC09C-2E61-466A-BE0C-576D88F90AE0}" type="pres">
      <dgm:prSet presAssocID="{8460097C-F03E-4649-8F4A-80A7C690678D}" presName="spacing" presStyleCnt="0"/>
      <dgm:spPr/>
    </dgm:pt>
    <dgm:pt modelId="{7359AD2F-2464-4681-A7A3-86DDA1EE7743}" type="pres">
      <dgm:prSet presAssocID="{FD6238CD-2042-4403-A6AB-0063F00CFAF1}" presName="composite" presStyleCnt="0"/>
      <dgm:spPr/>
    </dgm:pt>
    <dgm:pt modelId="{41DA19E4-7726-49E1-81F7-F29FA684CBFE}" type="pres">
      <dgm:prSet presAssocID="{FD6238CD-2042-4403-A6AB-0063F00CFAF1}" presName="imgShp" presStyleLbl="fgImgPlace1" presStyleIdx="2" presStyleCnt="3" custScaleX="74475" custScaleY="74475" custLinFactNeighborX="-55026"/>
      <dgm:spPr>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a:ln>
          <a:solidFill>
            <a:schemeClr val="accent3"/>
          </a:solidFill>
        </a:ln>
      </dgm:spPr>
      <dgm:t>
        <a:bodyPr/>
        <a:lstStyle/>
        <a:p>
          <a:endParaRPr lang="en-US"/>
        </a:p>
      </dgm:t>
    </dgm:pt>
    <dgm:pt modelId="{F6243DAA-6CEB-4D9A-AEBE-581FBC49DFC4}" type="pres">
      <dgm:prSet presAssocID="{FD6238CD-2042-4403-A6AB-0063F00CFAF1}" presName="txShp" presStyleLbl="node1" presStyleIdx="2" presStyleCnt="3" custScaleX="139915" custLinFactNeighborX="5231">
        <dgm:presLayoutVars>
          <dgm:bulletEnabled val="1"/>
        </dgm:presLayoutVars>
      </dgm:prSet>
      <dgm:spPr/>
      <dgm:t>
        <a:bodyPr/>
        <a:lstStyle/>
        <a:p>
          <a:endParaRPr lang="en-US"/>
        </a:p>
      </dgm:t>
    </dgm:pt>
  </dgm:ptLst>
  <dgm:cxnLst>
    <dgm:cxn modelId="{EB37AC1E-5D47-4993-8395-2C3820736964}" srcId="{FD6238CD-2042-4403-A6AB-0063F00CFAF1}" destId="{BDB44C83-599B-4F2C-B0C6-FD1DCCDD523B}" srcOrd="1" destOrd="0" parTransId="{FA2E98DC-2B8B-45AF-85EE-E2E8163205FB}" sibTransId="{D465B52D-BCE1-44A7-BFCC-3E078FBDB73E}"/>
    <dgm:cxn modelId="{EE92E0E1-2BB2-4E4C-8344-9B67E0974354}" type="presOf" srcId="{E2D45FF8-0A74-4A89-835B-76D42C5DF03A}" destId="{78A6DE82-73C5-4C0B-9BEB-59FA8487E6AC}" srcOrd="0" destOrd="0" presId="urn:microsoft.com/office/officeart/2005/8/layout/vList3"/>
    <dgm:cxn modelId="{FFDFE367-8A18-4FDE-B407-05E3B47CCBB8}" type="presOf" srcId="{BDB44C83-599B-4F2C-B0C6-FD1DCCDD523B}" destId="{F6243DAA-6CEB-4D9A-AEBE-581FBC49DFC4}" srcOrd="0" destOrd="2" presId="urn:microsoft.com/office/officeart/2005/8/layout/vList3"/>
    <dgm:cxn modelId="{533DF665-ECF4-4EC9-9ED0-D36D855C590B}" srcId="{E2D45FF8-0A74-4A89-835B-76D42C5DF03A}" destId="{9967DC01-49BE-48AA-B15A-37B678ABABC0}" srcOrd="0" destOrd="0" parTransId="{DE48276D-2EDA-4B66-BF4B-C796B014CAEC}" sibTransId="{3BE8AA9D-1FF4-461A-BBD9-8AB680F16974}"/>
    <dgm:cxn modelId="{0AE7AAC1-95F3-495F-B99C-B1D0A17EC1A4}" type="presOf" srcId="{FD6238CD-2042-4403-A6AB-0063F00CFAF1}" destId="{F6243DAA-6CEB-4D9A-AEBE-581FBC49DFC4}" srcOrd="0" destOrd="0" presId="urn:microsoft.com/office/officeart/2005/8/layout/vList3"/>
    <dgm:cxn modelId="{682A7A3A-862D-4F42-BFCF-1AD005E5CB08}" type="presOf" srcId="{5A9A7D1C-BE31-4EA6-B028-E99C3D03DC53}" destId="{4DD6DBCB-2896-4114-9D6E-81A6B0D9460D}" srcOrd="0" destOrd="2" presId="urn:microsoft.com/office/officeart/2005/8/layout/vList3"/>
    <dgm:cxn modelId="{A9E9EBD5-DAD8-4968-B456-307AE5FD472A}" srcId="{B2D1D1F5-AD8D-4169-AB28-3DD7C49D74BF}" destId="{E2D45FF8-0A74-4A89-835B-76D42C5DF03A}" srcOrd="0" destOrd="0" parTransId="{C04FC4FB-D5C0-4C2A-95A0-5B1EDA112F6D}" sibTransId="{8AF87D64-5ABB-4FE3-94BC-A8AD5EA7B97E}"/>
    <dgm:cxn modelId="{0FDB53F2-C153-4BA8-8C5D-423E73DC7B78}" srcId="{62EFB8AC-5C84-4DB6-93D8-E416CDC200E0}" destId="{5A9A7D1C-BE31-4EA6-B028-E99C3D03DC53}" srcOrd="1" destOrd="0" parTransId="{8FB4AC47-13FC-4683-8724-704223954727}" sibTransId="{5CED9327-5C5E-49B4-9C4A-FD0942D354DD}"/>
    <dgm:cxn modelId="{81CA69C0-A7D4-4585-9B65-F07DF2BAB0E1}" type="presOf" srcId="{AAE8D4C9-7EDF-407C-A464-B5E470D5B26D}" destId="{4DD6DBCB-2896-4114-9D6E-81A6B0D9460D}" srcOrd="0" destOrd="1" presId="urn:microsoft.com/office/officeart/2005/8/layout/vList3"/>
    <dgm:cxn modelId="{F44E444C-8FAF-4755-816F-3779AC9D890E}" type="presOf" srcId="{A5352BE7-64AA-4D38-AD04-77CCCA97E3E9}" destId="{F6243DAA-6CEB-4D9A-AEBE-581FBC49DFC4}" srcOrd="0" destOrd="1" presId="urn:microsoft.com/office/officeart/2005/8/layout/vList3"/>
    <dgm:cxn modelId="{8FC69C29-D628-4D3F-AEE8-6FCB72F6E5BB}" type="presOf" srcId="{B2D1D1F5-AD8D-4169-AB28-3DD7C49D74BF}" destId="{8D9453C7-2E02-4D8D-8872-5050FEC12B16}" srcOrd="0" destOrd="0" presId="urn:microsoft.com/office/officeart/2005/8/layout/vList3"/>
    <dgm:cxn modelId="{8865E6B2-F644-47AD-BD2E-296497DFF4AE}" type="presOf" srcId="{4E2E7F08-F5C3-41DD-956C-8869C2D4455A}" destId="{78A6DE82-73C5-4C0B-9BEB-59FA8487E6AC}" srcOrd="0" destOrd="2" presId="urn:microsoft.com/office/officeart/2005/8/layout/vList3"/>
    <dgm:cxn modelId="{01D1836A-A017-46A8-AD59-8C63BAD19951}" type="presOf" srcId="{62EFB8AC-5C84-4DB6-93D8-E416CDC200E0}" destId="{4DD6DBCB-2896-4114-9D6E-81A6B0D9460D}" srcOrd="0" destOrd="0" presId="urn:microsoft.com/office/officeart/2005/8/layout/vList3"/>
    <dgm:cxn modelId="{3A78CF27-71B3-45C6-A9CA-2CC570E20551}" srcId="{B2D1D1F5-AD8D-4169-AB28-3DD7C49D74BF}" destId="{62EFB8AC-5C84-4DB6-93D8-E416CDC200E0}" srcOrd="1" destOrd="0" parTransId="{98FB6EAA-1325-42C6-9B03-004C087F128B}" sibTransId="{8460097C-F03E-4649-8F4A-80A7C690678D}"/>
    <dgm:cxn modelId="{8DE14B69-7110-4E48-A81F-E317827B5562}" srcId="{62EFB8AC-5C84-4DB6-93D8-E416CDC200E0}" destId="{AAE8D4C9-7EDF-407C-A464-B5E470D5B26D}" srcOrd="0" destOrd="0" parTransId="{1B77DC56-F8BA-4BF5-A1F9-0D8EF837EEB1}" sibTransId="{9ED23F2F-35C6-4830-9895-D50F5D42DF61}"/>
    <dgm:cxn modelId="{9435E2AA-DAB2-4425-A44F-4CD077E173CC}" srcId="{B2D1D1F5-AD8D-4169-AB28-3DD7C49D74BF}" destId="{FD6238CD-2042-4403-A6AB-0063F00CFAF1}" srcOrd="2" destOrd="0" parTransId="{2489CD63-73F9-470C-8EB1-0BBF788B3B78}" sibTransId="{D5CC62AD-FD2D-4706-AA54-923C8FA386D2}"/>
    <dgm:cxn modelId="{70552B4E-8F35-44F2-AB1E-D93BA974DE23}" srcId="{FD6238CD-2042-4403-A6AB-0063F00CFAF1}" destId="{A5352BE7-64AA-4D38-AD04-77CCCA97E3E9}" srcOrd="0" destOrd="0" parTransId="{D8D06378-FE30-40BF-91D7-DAC532AA1D5D}" sibTransId="{D010A998-7DFE-488E-8E4B-79FE2A63F812}"/>
    <dgm:cxn modelId="{A61CE4D0-A6C1-4E5B-A8C4-91C8B48B4AFD}" type="presOf" srcId="{9967DC01-49BE-48AA-B15A-37B678ABABC0}" destId="{78A6DE82-73C5-4C0B-9BEB-59FA8487E6AC}" srcOrd="0" destOrd="1" presId="urn:microsoft.com/office/officeart/2005/8/layout/vList3"/>
    <dgm:cxn modelId="{23F6821C-3EA3-45B5-B88C-9B6A7BBD4FD9}" srcId="{E2D45FF8-0A74-4A89-835B-76D42C5DF03A}" destId="{4E2E7F08-F5C3-41DD-956C-8869C2D4455A}" srcOrd="1" destOrd="0" parTransId="{EF2A5AC3-5E1F-4A4C-955C-DE02BF62A9B6}" sibTransId="{3E58071E-90C6-4853-A95F-7D8DEC944A32}"/>
    <dgm:cxn modelId="{B0BAB4C8-521A-469D-AD80-458514B6B064}" type="presParOf" srcId="{8D9453C7-2E02-4D8D-8872-5050FEC12B16}" destId="{D3938B93-C399-40AB-A382-E00971C91102}" srcOrd="0" destOrd="0" presId="urn:microsoft.com/office/officeart/2005/8/layout/vList3"/>
    <dgm:cxn modelId="{5C461A3A-6B44-4F11-9754-917B7D22EA56}" type="presParOf" srcId="{D3938B93-C399-40AB-A382-E00971C91102}" destId="{69B4477D-55E2-4AB9-A3E9-34E719428C7E}" srcOrd="0" destOrd="0" presId="urn:microsoft.com/office/officeart/2005/8/layout/vList3"/>
    <dgm:cxn modelId="{C5EFBCB7-8882-4395-ABC6-CFD995A9E6C5}" type="presParOf" srcId="{D3938B93-C399-40AB-A382-E00971C91102}" destId="{78A6DE82-73C5-4C0B-9BEB-59FA8487E6AC}" srcOrd="1" destOrd="0" presId="urn:microsoft.com/office/officeart/2005/8/layout/vList3"/>
    <dgm:cxn modelId="{7ACAD917-9C64-4D5C-A907-84857C4B22D4}" type="presParOf" srcId="{8D9453C7-2E02-4D8D-8872-5050FEC12B16}" destId="{62CC6845-DF41-4633-B03F-ECB637D267D3}" srcOrd="1" destOrd="0" presId="urn:microsoft.com/office/officeart/2005/8/layout/vList3"/>
    <dgm:cxn modelId="{C03F0058-EAD7-4CD6-998D-C71CBB315B9A}" type="presParOf" srcId="{8D9453C7-2E02-4D8D-8872-5050FEC12B16}" destId="{3E3DF857-3B56-4846-A4A0-34C8F760CFF8}" srcOrd="2" destOrd="0" presId="urn:microsoft.com/office/officeart/2005/8/layout/vList3"/>
    <dgm:cxn modelId="{E9F438B3-3562-458D-BFB1-922F1137A612}" type="presParOf" srcId="{3E3DF857-3B56-4846-A4A0-34C8F760CFF8}" destId="{739087C4-B3EE-49F7-A724-861767CF335D}" srcOrd="0" destOrd="0" presId="urn:microsoft.com/office/officeart/2005/8/layout/vList3"/>
    <dgm:cxn modelId="{B5ABD4B2-7FD9-4C34-B58C-CE280D5CA53B}" type="presParOf" srcId="{3E3DF857-3B56-4846-A4A0-34C8F760CFF8}" destId="{4DD6DBCB-2896-4114-9D6E-81A6B0D9460D}" srcOrd="1" destOrd="0" presId="urn:microsoft.com/office/officeart/2005/8/layout/vList3"/>
    <dgm:cxn modelId="{5CEA1C03-76CE-448C-B0A4-DB4837ABBBF1}" type="presParOf" srcId="{8D9453C7-2E02-4D8D-8872-5050FEC12B16}" destId="{C09CC09C-2E61-466A-BE0C-576D88F90AE0}" srcOrd="3" destOrd="0" presId="urn:microsoft.com/office/officeart/2005/8/layout/vList3"/>
    <dgm:cxn modelId="{4E33885A-2DCD-42EE-BDF6-D0B42E267636}" type="presParOf" srcId="{8D9453C7-2E02-4D8D-8872-5050FEC12B16}" destId="{7359AD2F-2464-4681-A7A3-86DDA1EE7743}" srcOrd="4" destOrd="0" presId="urn:microsoft.com/office/officeart/2005/8/layout/vList3"/>
    <dgm:cxn modelId="{11327BFD-309F-4ACC-BE52-E7F1F7B8CDE1}" type="presParOf" srcId="{7359AD2F-2464-4681-A7A3-86DDA1EE7743}" destId="{41DA19E4-7726-49E1-81F7-F29FA684CBFE}" srcOrd="0" destOrd="0" presId="urn:microsoft.com/office/officeart/2005/8/layout/vList3"/>
    <dgm:cxn modelId="{1A57E6F9-6ADB-4AFA-93D8-5624B12915E7}" type="presParOf" srcId="{7359AD2F-2464-4681-A7A3-86DDA1EE7743}" destId="{F6243DAA-6CEB-4D9A-AEBE-581FBC49DFC4}" srcOrd="1" destOrd="0" presId="urn:microsoft.com/office/officeart/2005/8/layout/vList3"/>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2.xml><?xml version="1.0" encoding="utf-8"?>
<dgm:dataModel xmlns:dgm="http://schemas.openxmlformats.org/drawingml/2006/diagram" xmlns:a="http://schemas.openxmlformats.org/drawingml/2006/main">
  <dgm:ptLst>
    <dgm:pt modelId="{0ABE5CAF-4DE9-4D87-98B5-638BD1B1E9CA}" type="doc">
      <dgm:prSet loTypeId="urn:microsoft.com/office/officeart/2005/8/layout/gear1" loCatId="process" qsTypeId="urn:microsoft.com/office/officeart/2005/8/quickstyle/simple1" qsCatId="simple" csTypeId="urn:microsoft.com/office/officeart/2005/8/colors/colorful1" csCatId="colorful" phldr="1"/>
      <dgm:spPr/>
      <dgm:t>
        <a:bodyPr/>
        <a:lstStyle/>
        <a:p>
          <a:endParaRPr lang="en-US"/>
        </a:p>
      </dgm:t>
    </dgm:pt>
    <dgm:pt modelId="{025457A7-BB08-4F35-BB2C-81BCE34D1F25}">
      <dgm:prSet phldrT="[Text]"/>
      <dgm:spPr/>
      <dgm:t>
        <a:bodyPr/>
        <a:lstStyle/>
        <a:p>
          <a:r>
            <a:rPr lang="en-US" dirty="0" smtClean="0">
              <a:latin typeface="Corbel"/>
            </a:rPr>
            <a:t>Do we have enough support to fund our mission?</a:t>
          </a:r>
          <a:endParaRPr lang="en-US" dirty="0">
            <a:latin typeface="Corbel"/>
          </a:endParaRPr>
        </a:p>
      </dgm:t>
    </dgm:pt>
    <dgm:pt modelId="{D25A764E-DBC1-4D75-9409-3D9D4E9E17DE}" type="parTrans" cxnId="{02065000-836A-475A-9931-23A59DE46AAA}">
      <dgm:prSet/>
      <dgm:spPr/>
      <dgm:t>
        <a:bodyPr/>
        <a:lstStyle/>
        <a:p>
          <a:endParaRPr lang="en-US">
            <a:latin typeface="Quire Sans Pro" pitchFamily="34" charset="0"/>
          </a:endParaRPr>
        </a:p>
      </dgm:t>
    </dgm:pt>
    <dgm:pt modelId="{B5247351-5B14-4468-97B2-DC2E7848CBE0}" type="sibTrans" cxnId="{02065000-836A-475A-9931-23A59DE46AAA}">
      <dgm:prSet/>
      <dgm:spPr/>
      <dgm:t>
        <a:bodyPr/>
        <a:lstStyle/>
        <a:p>
          <a:endParaRPr lang="en-US">
            <a:latin typeface="Quire Sans Pro" pitchFamily="34" charset="0"/>
          </a:endParaRPr>
        </a:p>
      </dgm:t>
    </dgm:pt>
    <dgm:pt modelId="{60D3BCF5-08E2-45AA-B4EA-85B5E87D8B03}">
      <dgm:prSet phldrT="[Text]"/>
      <dgm:spPr/>
      <dgm:t>
        <a:bodyPr/>
        <a:lstStyle/>
        <a:p>
          <a:r>
            <a:rPr lang="en-US" dirty="0" smtClean="0">
              <a:solidFill>
                <a:schemeClr val="bg2"/>
              </a:solidFill>
              <a:latin typeface="Corbel"/>
            </a:rPr>
            <a:t>Are we investing in growth?</a:t>
          </a:r>
          <a:endParaRPr lang="en-US" dirty="0">
            <a:solidFill>
              <a:schemeClr val="bg2"/>
            </a:solidFill>
            <a:latin typeface="Corbel"/>
          </a:endParaRPr>
        </a:p>
      </dgm:t>
    </dgm:pt>
    <dgm:pt modelId="{B1871032-D751-4F42-A874-04CE06DF8071}" type="parTrans" cxnId="{E0F797A8-9EAC-4829-B72C-8343EE40C2F4}">
      <dgm:prSet/>
      <dgm:spPr/>
      <dgm:t>
        <a:bodyPr/>
        <a:lstStyle/>
        <a:p>
          <a:endParaRPr lang="en-US">
            <a:latin typeface="Quire Sans Pro" pitchFamily="34" charset="0"/>
          </a:endParaRPr>
        </a:p>
      </dgm:t>
    </dgm:pt>
    <dgm:pt modelId="{C16E9193-BDAB-4C74-B391-336952545CE3}" type="sibTrans" cxnId="{E0F797A8-9EAC-4829-B72C-8343EE40C2F4}">
      <dgm:prSet/>
      <dgm:spPr/>
      <dgm:t>
        <a:bodyPr/>
        <a:lstStyle/>
        <a:p>
          <a:endParaRPr lang="en-US">
            <a:latin typeface="Quire Sans Pro" pitchFamily="34" charset="0"/>
          </a:endParaRPr>
        </a:p>
      </dgm:t>
    </dgm:pt>
    <dgm:pt modelId="{5A61FB95-E3DC-41B5-AB0D-644373D068A4}">
      <dgm:prSet phldrT="[Text]"/>
      <dgm:spPr/>
      <dgm:t>
        <a:bodyPr/>
        <a:lstStyle/>
        <a:p>
          <a:r>
            <a:rPr lang="en-US" dirty="0" smtClean="0">
              <a:latin typeface="Corbel"/>
            </a:rPr>
            <a:t>Are our fundraising practices ethical?</a:t>
          </a:r>
          <a:endParaRPr lang="en-US" dirty="0">
            <a:latin typeface="Corbel"/>
          </a:endParaRPr>
        </a:p>
      </dgm:t>
    </dgm:pt>
    <dgm:pt modelId="{72794F8E-DE8D-4235-885E-0DDB6A5096F6}" type="parTrans" cxnId="{28163FF3-8579-422F-8294-7498A37A9EF7}">
      <dgm:prSet/>
      <dgm:spPr/>
      <dgm:t>
        <a:bodyPr/>
        <a:lstStyle/>
        <a:p>
          <a:endParaRPr lang="en-US">
            <a:latin typeface="Quire Sans Pro" pitchFamily="34" charset="0"/>
          </a:endParaRPr>
        </a:p>
      </dgm:t>
    </dgm:pt>
    <dgm:pt modelId="{9C862753-90B5-4FFA-BAF6-B8EC60379C87}" type="sibTrans" cxnId="{28163FF3-8579-422F-8294-7498A37A9EF7}">
      <dgm:prSet/>
      <dgm:spPr/>
      <dgm:t>
        <a:bodyPr/>
        <a:lstStyle/>
        <a:p>
          <a:endParaRPr lang="en-US">
            <a:latin typeface="Quire Sans Pro" pitchFamily="34" charset="0"/>
          </a:endParaRPr>
        </a:p>
      </dgm:t>
    </dgm:pt>
    <dgm:pt modelId="{8894860A-DC11-4307-998D-6BE0329D8F4E}" type="pres">
      <dgm:prSet presAssocID="{0ABE5CAF-4DE9-4D87-98B5-638BD1B1E9CA}" presName="composite" presStyleCnt="0">
        <dgm:presLayoutVars>
          <dgm:chMax val="3"/>
          <dgm:animLvl val="lvl"/>
          <dgm:resizeHandles val="exact"/>
        </dgm:presLayoutVars>
      </dgm:prSet>
      <dgm:spPr/>
      <dgm:t>
        <a:bodyPr/>
        <a:lstStyle/>
        <a:p>
          <a:endParaRPr lang="en-US"/>
        </a:p>
      </dgm:t>
    </dgm:pt>
    <dgm:pt modelId="{5FFCFB18-FF6B-4071-B9B7-555684D27629}" type="pres">
      <dgm:prSet presAssocID="{025457A7-BB08-4F35-BB2C-81BCE34D1F25}" presName="gear1" presStyleLbl="node1" presStyleIdx="0" presStyleCnt="3" custLinFactNeighborX="-35103">
        <dgm:presLayoutVars>
          <dgm:chMax val="1"/>
          <dgm:bulletEnabled val="1"/>
        </dgm:presLayoutVars>
      </dgm:prSet>
      <dgm:spPr/>
      <dgm:t>
        <a:bodyPr/>
        <a:lstStyle/>
        <a:p>
          <a:endParaRPr lang="en-US"/>
        </a:p>
      </dgm:t>
    </dgm:pt>
    <dgm:pt modelId="{6E35EBCE-65DF-4B1D-B0AD-9DB87F17C1A2}" type="pres">
      <dgm:prSet presAssocID="{025457A7-BB08-4F35-BB2C-81BCE34D1F25}" presName="gear1srcNode" presStyleLbl="node1" presStyleIdx="0" presStyleCnt="3"/>
      <dgm:spPr/>
      <dgm:t>
        <a:bodyPr/>
        <a:lstStyle/>
        <a:p>
          <a:endParaRPr lang="en-US"/>
        </a:p>
      </dgm:t>
    </dgm:pt>
    <dgm:pt modelId="{D240DC54-9229-4B36-B445-5482B1B80053}" type="pres">
      <dgm:prSet presAssocID="{025457A7-BB08-4F35-BB2C-81BCE34D1F25}" presName="gear1dstNode" presStyleLbl="node1" presStyleIdx="0" presStyleCnt="3"/>
      <dgm:spPr/>
      <dgm:t>
        <a:bodyPr/>
        <a:lstStyle/>
        <a:p>
          <a:endParaRPr lang="en-US"/>
        </a:p>
      </dgm:t>
    </dgm:pt>
    <dgm:pt modelId="{42B75433-ED09-497F-9882-FDE1BDD935F1}" type="pres">
      <dgm:prSet presAssocID="{5A61FB95-E3DC-41B5-AB0D-644373D068A4}" presName="gear2" presStyleLbl="node1" presStyleIdx="1" presStyleCnt="3" custLinFactNeighborX="-48267">
        <dgm:presLayoutVars>
          <dgm:chMax val="1"/>
          <dgm:bulletEnabled val="1"/>
        </dgm:presLayoutVars>
      </dgm:prSet>
      <dgm:spPr/>
      <dgm:t>
        <a:bodyPr/>
        <a:lstStyle/>
        <a:p>
          <a:endParaRPr lang="en-US"/>
        </a:p>
      </dgm:t>
    </dgm:pt>
    <dgm:pt modelId="{98D39A34-FBC1-4279-B97D-CE09A612D8CA}" type="pres">
      <dgm:prSet presAssocID="{5A61FB95-E3DC-41B5-AB0D-644373D068A4}" presName="gear2srcNode" presStyleLbl="node1" presStyleIdx="1" presStyleCnt="3"/>
      <dgm:spPr/>
      <dgm:t>
        <a:bodyPr/>
        <a:lstStyle/>
        <a:p>
          <a:endParaRPr lang="en-US"/>
        </a:p>
      </dgm:t>
    </dgm:pt>
    <dgm:pt modelId="{A78811A8-8D37-43B7-B26F-4717B8149204}" type="pres">
      <dgm:prSet presAssocID="{5A61FB95-E3DC-41B5-AB0D-644373D068A4}" presName="gear2dstNode" presStyleLbl="node1" presStyleIdx="1" presStyleCnt="3"/>
      <dgm:spPr/>
      <dgm:t>
        <a:bodyPr/>
        <a:lstStyle/>
        <a:p>
          <a:endParaRPr lang="en-US"/>
        </a:p>
      </dgm:t>
    </dgm:pt>
    <dgm:pt modelId="{45004AA1-8F46-432B-97FE-AFB79FDBC1A9}" type="pres">
      <dgm:prSet presAssocID="{60D3BCF5-08E2-45AA-B4EA-85B5E87D8B03}" presName="gear3" presStyleLbl="node1" presStyleIdx="2" presStyleCnt="3" custLinFactNeighborX="-40222"/>
      <dgm:spPr/>
      <dgm:t>
        <a:bodyPr/>
        <a:lstStyle/>
        <a:p>
          <a:endParaRPr lang="en-US"/>
        </a:p>
      </dgm:t>
    </dgm:pt>
    <dgm:pt modelId="{85288248-609F-46F5-8034-88E16A672080}" type="pres">
      <dgm:prSet presAssocID="{60D3BCF5-08E2-45AA-B4EA-85B5E87D8B03}" presName="gear3tx" presStyleLbl="node1" presStyleIdx="2" presStyleCnt="3">
        <dgm:presLayoutVars>
          <dgm:chMax val="1"/>
          <dgm:bulletEnabled val="1"/>
        </dgm:presLayoutVars>
      </dgm:prSet>
      <dgm:spPr/>
      <dgm:t>
        <a:bodyPr/>
        <a:lstStyle/>
        <a:p>
          <a:endParaRPr lang="en-US"/>
        </a:p>
      </dgm:t>
    </dgm:pt>
    <dgm:pt modelId="{64512662-A2AB-42A1-AAFD-8E381CB04F22}" type="pres">
      <dgm:prSet presAssocID="{60D3BCF5-08E2-45AA-B4EA-85B5E87D8B03}" presName="gear3srcNode" presStyleLbl="node1" presStyleIdx="2" presStyleCnt="3"/>
      <dgm:spPr/>
      <dgm:t>
        <a:bodyPr/>
        <a:lstStyle/>
        <a:p>
          <a:endParaRPr lang="en-US"/>
        </a:p>
      </dgm:t>
    </dgm:pt>
    <dgm:pt modelId="{4B33A6DF-5F1F-4E2E-BE84-87E226E3AF65}" type="pres">
      <dgm:prSet presAssocID="{60D3BCF5-08E2-45AA-B4EA-85B5E87D8B03}" presName="gear3dstNode" presStyleLbl="node1" presStyleIdx="2" presStyleCnt="3"/>
      <dgm:spPr/>
      <dgm:t>
        <a:bodyPr/>
        <a:lstStyle/>
        <a:p>
          <a:endParaRPr lang="en-US"/>
        </a:p>
      </dgm:t>
    </dgm:pt>
    <dgm:pt modelId="{566EA086-5A3B-4E2F-9D0E-3E2F0C846ED9}" type="pres">
      <dgm:prSet presAssocID="{B5247351-5B14-4468-97B2-DC2E7848CBE0}" presName="connector1" presStyleLbl="sibTrans2D1" presStyleIdx="0" presStyleCnt="3" custLinFactNeighborX="-27424"/>
      <dgm:spPr/>
      <dgm:t>
        <a:bodyPr/>
        <a:lstStyle/>
        <a:p>
          <a:endParaRPr lang="en-US"/>
        </a:p>
      </dgm:t>
    </dgm:pt>
    <dgm:pt modelId="{FF60C33E-02FA-4EEE-A432-D04E758E83F6}" type="pres">
      <dgm:prSet presAssocID="{9C862753-90B5-4FFA-BAF6-B8EC60379C87}" presName="connector2" presStyleLbl="sibTrans2D1" presStyleIdx="1" presStyleCnt="3" custLinFactNeighborX="-37745"/>
      <dgm:spPr/>
      <dgm:t>
        <a:bodyPr/>
        <a:lstStyle/>
        <a:p>
          <a:endParaRPr lang="en-US"/>
        </a:p>
      </dgm:t>
    </dgm:pt>
    <dgm:pt modelId="{4075DAB0-3DFD-438B-BE15-3A40E7413E2B}" type="pres">
      <dgm:prSet presAssocID="{C16E9193-BDAB-4C74-B391-336952545CE3}" presName="connector3" presStyleLbl="sibTrans2D1" presStyleIdx="2" presStyleCnt="3" custLinFactNeighborX="-35008"/>
      <dgm:spPr/>
      <dgm:t>
        <a:bodyPr/>
        <a:lstStyle/>
        <a:p>
          <a:endParaRPr lang="en-US"/>
        </a:p>
      </dgm:t>
    </dgm:pt>
  </dgm:ptLst>
  <dgm:cxnLst>
    <dgm:cxn modelId="{344E5D4B-7D82-4606-9BB0-8B75C66E2B1D}" type="presOf" srcId="{025457A7-BB08-4F35-BB2C-81BCE34D1F25}" destId="{6E35EBCE-65DF-4B1D-B0AD-9DB87F17C1A2}" srcOrd="1" destOrd="0" presId="urn:microsoft.com/office/officeart/2005/8/layout/gear1"/>
    <dgm:cxn modelId="{E0F797A8-9EAC-4829-B72C-8343EE40C2F4}" srcId="{0ABE5CAF-4DE9-4D87-98B5-638BD1B1E9CA}" destId="{60D3BCF5-08E2-45AA-B4EA-85B5E87D8B03}" srcOrd="2" destOrd="0" parTransId="{B1871032-D751-4F42-A874-04CE06DF8071}" sibTransId="{C16E9193-BDAB-4C74-B391-336952545CE3}"/>
    <dgm:cxn modelId="{FF4862EE-F15A-4751-AD03-8C8EC74966EC}" type="presOf" srcId="{5A61FB95-E3DC-41B5-AB0D-644373D068A4}" destId="{A78811A8-8D37-43B7-B26F-4717B8149204}" srcOrd="2" destOrd="0" presId="urn:microsoft.com/office/officeart/2005/8/layout/gear1"/>
    <dgm:cxn modelId="{65C02221-4E28-45AD-9446-F7E36042B7E3}" type="presOf" srcId="{0ABE5CAF-4DE9-4D87-98B5-638BD1B1E9CA}" destId="{8894860A-DC11-4307-998D-6BE0329D8F4E}" srcOrd="0" destOrd="0" presId="urn:microsoft.com/office/officeart/2005/8/layout/gear1"/>
    <dgm:cxn modelId="{72253368-D3AA-4611-BF09-0881E8D7BB07}" type="presOf" srcId="{5A61FB95-E3DC-41B5-AB0D-644373D068A4}" destId="{42B75433-ED09-497F-9882-FDE1BDD935F1}" srcOrd="0" destOrd="0" presId="urn:microsoft.com/office/officeart/2005/8/layout/gear1"/>
    <dgm:cxn modelId="{28163FF3-8579-422F-8294-7498A37A9EF7}" srcId="{0ABE5CAF-4DE9-4D87-98B5-638BD1B1E9CA}" destId="{5A61FB95-E3DC-41B5-AB0D-644373D068A4}" srcOrd="1" destOrd="0" parTransId="{72794F8E-DE8D-4235-885E-0DDB6A5096F6}" sibTransId="{9C862753-90B5-4FFA-BAF6-B8EC60379C87}"/>
    <dgm:cxn modelId="{11EA6C4B-D52F-41A1-BCF8-1FA3491ACAE3}" type="presOf" srcId="{60D3BCF5-08E2-45AA-B4EA-85B5E87D8B03}" destId="{4B33A6DF-5F1F-4E2E-BE84-87E226E3AF65}" srcOrd="3" destOrd="0" presId="urn:microsoft.com/office/officeart/2005/8/layout/gear1"/>
    <dgm:cxn modelId="{F6E8D6C1-CFDC-4C32-B21A-C21EC94AFCDF}" type="presOf" srcId="{C16E9193-BDAB-4C74-B391-336952545CE3}" destId="{4075DAB0-3DFD-438B-BE15-3A40E7413E2B}" srcOrd="0" destOrd="0" presId="urn:microsoft.com/office/officeart/2005/8/layout/gear1"/>
    <dgm:cxn modelId="{7CB9D22C-4D2C-4BC1-8FF2-497A58286267}" type="presOf" srcId="{60D3BCF5-08E2-45AA-B4EA-85B5E87D8B03}" destId="{85288248-609F-46F5-8034-88E16A672080}" srcOrd="1" destOrd="0" presId="urn:microsoft.com/office/officeart/2005/8/layout/gear1"/>
    <dgm:cxn modelId="{1ED06E79-85D3-44DD-B8FE-6E9397BE6F25}" type="presOf" srcId="{60D3BCF5-08E2-45AA-B4EA-85B5E87D8B03}" destId="{64512662-A2AB-42A1-AAFD-8E381CB04F22}" srcOrd="2" destOrd="0" presId="urn:microsoft.com/office/officeart/2005/8/layout/gear1"/>
    <dgm:cxn modelId="{02065000-836A-475A-9931-23A59DE46AAA}" srcId="{0ABE5CAF-4DE9-4D87-98B5-638BD1B1E9CA}" destId="{025457A7-BB08-4F35-BB2C-81BCE34D1F25}" srcOrd="0" destOrd="0" parTransId="{D25A764E-DBC1-4D75-9409-3D9D4E9E17DE}" sibTransId="{B5247351-5B14-4468-97B2-DC2E7848CBE0}"/>
    <dgm:cxn modelId="{504FD806-60A9-4244-BA90-AB77A362A05D}" type="presOf" srcId="{B5247351-5B14-4468-97B2-DC2E7848CBE0}" destId="{566EA086-5A3B-4E2F-9D0E-3E2F0C846ED9}" srcOrd="0" destOrd="0" presId="urn:microsoft.com/office/officeart/2005/8/layout/gear1"/>
    <dgm:cxn modelId="{2BF3D276-1ADF-4C90-9EF9-F092BF602E6C}" type="presOf" srcId="{9C862753-90B5-4FFA-BAF6-B8EC60379C87}" destId="{FF60C33E-02FA-4EEE-A432-D04E758E83F6}" srcOrd="0" destOrd="0" presId="urn:microsoft.com/office/officeart/2005/8/layout/gear1"/>
    <dgm:cxn modelId="{23ED77F4-C206-4641-9C0B-020D4A9FDE98}" type="presOf" srcId="{5A61FB95-E3DC-41B5-AB0D-644373D068A4}" destId="{98D39A34-FBC1-4279-B97D-CE09A612D8CA}" srcOrd="1" destOrd="0" presId="urn:microsoft.com/office/officeart/2005/8/layout/gear1"/>
    <dgm:cxn modelId="{5907C4A0-9189-4AE2-97A6-1603B23094F9}" type="presOf" srcId="{60D3BCF5-08E2-45AA-B4EA-85B5E87D8B03}" destId="{45004AA1-8F46-432B-97FE-AFB79FDBC1A9}" srcOrd="0" destOrd="0" presId="urn:microsoft.com/office/officeart/2005/8/layout/gear1"/>
    <dgm:cxn modelId="{BB439B45-7D49-4B5E-909C-FEE9BCCC954C}" type="presOf" srcId="{025457A7-BB08-4F35-BB2C-81BCE34D1F25}" destId="{5FFCFB18-FF6B-4071-B9B7-555684D27629}" srcOrd="0" destOrd="0" presId="urn:microsoft.com/office/officeart/2005/8/layout/gear1"/>
    <dgm:cxn modelId="{AE35986A-190D-49B5-BD85-80C692356203}" type="presOf" srcId="{025457A7-BB08-4F35-BB2C-81BCE34D1F25}" destId="{D240DC54-9229-4B36-B445-5482B1B80053}" srcOrd="2" destOrd="0" presId="urn:microsoft.com/office/officeart/2005/8/layout/gear1"/>
    <dgm:cxn modelId="{79537401-432D-438A-BB57-08A0E1C7A73B}" type="presParOf" srcId="{8894860A-DC11-4307-998D-6BE0329D8F4E}" destId="{5FFCFB18-FF6B-4071-B9B7-555684D27629}" srcOrd="0" destOrd="0" presId="urn:microsoft.com/office/officeart/2005/8/layout/gear1"/>
    <dgm:cxn modelId="{650F6F83-EADF-42EA-AB49-F4B720F9A56E}" type="presParOf" srcId="{8894860A-DC11-4307-998D-6BE0329D8F4E}" destId="{6E35EBCE-65DF-4B1D-B0AD-9DB87F17C1A2}" srcOrd="1" destOrd="0" presId="urn:microsoft.com/office/officeart/2005/8/layout/gear1"/>
    <dgm:cxn modelId="{466E5211-E2F8-4503-9340-744D791ECCBE}" type="presParOf" srcId="{8894860A-DC11-4307-998D-6BE0329D8F4E}" destId="{D240DC54-9229-4B36-B445-5482B1B80053}" srcOrd="2" destOrd="0" presId="urn:microsoft.com/office/officeart/2005/8/layout/gear1"/>
    <dgm:cxn modelId="{0B0EF085-0052-4B20-A25C-4C9CC6C2E3F1}" type="presParOf" srcId="{8894860A-DC11-4307-998D-6BE0329D8F4E}" destId="{42B75433-ED09-497F-9882-FDE1BDD935F1}" srcOrd="3" destOrd="0" presId="urn:microsoft.com/office/officeart/2005/8/layout/gear1"/>
    <dgm:cxn modelId="{F5309783-CA4D-4B41-8F64-D901CF34C737}" type="presParOf" srcId="{8894860A-DC11-4307-998D-6BE0329D8F4E}" destId="{98D39A34-FBC1-4279-B97D-CE09A612D8CA}" srcOrd="4" destOrd="0" presId="urn:microsoft.com/office/officeart/2005/8/layout/gear1"/>
    <dgm:cxn modelId="{BEC2A15F-AD1A-4135-8E02-09128EF74944}" type="presParOf" srcId="{8894860A-DC11-4307-998D-6BE0329D8F4E}" destId="{A78811A8-8D37-43B7-B26F-4717B8149204}" srcOrd="5" destOrd="0" presId="urn:microsoft.com/office/officeart/2005/8/layout/gear1"/>
    <dgm:cxn modelId="{8D3A8D3B-81EA-4AF4-BC98-109830E57751}" type="presParOf" srcId="{8894860A-DC11-4307-998D-6BE0329D8F4E}" destId="{45004AA1-8F46-432B-97FE-AFB79FDBC1A9}" srcOrd="6" destOrd="0" presId="urn:microsoft.com/office/officeart/2005/8/layout/gear1"/>
    <dgm:cxn modelId="{70FDD43C-5DB1-4033-95D1-594A405E254A}" type="presParOf" srcId="{8894860A-DC11-4307-998D-6BE0329D8F4E}" destId="{85288248-609F-46F5-8034-88E16A672080}" srcOrd="7" destOrd="0" presId="urn:microsoft.com/office/officeart/2005/8/layout/gear1"/>
    <dgm:cxn modelId="{656A050F-E5AA-4BD7-B08C-C328B0B00184}" type="presParOf" srcId="{8894860A-DC11-4307-998D-6BE0329D8F4E}" destId="{64512662-A2AB-42A1-AAFD-8E381CB04F22}" srcOrd="8" destOrd="0" presId="urn:microsoft.com/office/officeart/2005/8/layout/gear1"/>
    <dgm:cxn modelId="{954A56A3-F792-48D4-88EF-10F0B859CEBA}" type="presParOf" srcId="{8894860A-DC11-4307-998D-6BE0329D8F4E}" destId="{4B33A6DF-5F1F-4E2E-BE84-87E226E3AF65}" srcOrd="9" destOrd="0" presId="urn:microsoft.com/office/officeart/2005/8/layout/gear1"/>
    <dgm:cxn modelId="{6B7163C5-A67E-441B-A93F-CC913ECD7334}" type="presParOf" srcId="{8894860A-DC11-4307-998D-6BE0329D8F4E}" destId="{566EA086-5A3B-4E2F-9D0E-3E2F0C846ED9}" srcOrd="10" destOrd="0" presId="urn:microsoft.com/office/officeart/2005/8/layout/gear1"/>
    <dgm:cxn modelId="{8EBA1DFA-CC72-4A97-A4FE-85BB88B52469}" type="presParOf" srcId="{8894860A-DC11-4307-998D-6BE0329D8F4E}" destId="{FF60C33E-02FA-4EEE-A432-D04E758E83F6}" srcOrd="11" destOrd="0" presId="urn:microsoft.com/office/officeart/2005/8/layout/gear1"/>
    <dgm:cxn modelId="{F758FB8F-4C60-4A17-B4D0-A7E16944A7F5}" type="presParOf" srcId="{8894860A-DC11-4307-998D-6BE0329D8F4E}" destId="{4075DAB0-3DFD-438B-BE15-3A40E7413E2B}" srcOrd="12" destOrd="0" presId="urn:microsoft.com/office/officeart/2005/8/layout/gear1"/>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3.xml><?xml version="1.0" encoding="utf-8"?>
<dgm:dataModel xmlns:dgm="http://schemas.openxmlformats.org/drawingml/2006/diagram" xmlns:a="http://schemas.openxmlformats.org/drawingml/2006/main">
  <dgm:ptLst>
    <dgm:pt modelId="{8C9700E3-9A18-4088-82DB-9E5F9FD3CF04}" type="doc">
      <dgm:prSet loTypeId="urn:microsoft.com/office/officeart/2005/8/layout/arrow3" loCatId="relationship" qsTypeId="urn:microsoft.com/office/officeart/2005/8/quickstyle/simple1" qsCatId="simple" csTypeId="urn:microsoft.com/office/officeart/2005/8/colors/colorful1" csCatId="colorful" phldr="1"/>
      <dgm:spPr/>
      <dgm:t>
        <a:bodyPr/>
        <a:lstStyle/>
        <a:p>
          <a:endParaRPr lang="en-US"/>
        </a:p>
      </dgm:t>
    </dgm:pt>
    <dgm:pt modelId="{36809345-B59B-4D74-9E01-CE68108B6F16}">
      <dgm:prSet phldrT="[Text]"/>
      <dgm:spPr/>
      <dgm:t>
        <a:bodyPr/>
        <a:lstStyle/>
        <a:p>
          <a:r>
            <a:rPr lang="en-US" dirty="0" smtClean="0">
              <a:latin typeface="Corbel"/>
            </a:rPr>
            <a:t>Low Cost of Fundraising</a:t>
          </a:r>
          <a:endParaRPr lang="en-US" dirty="0">
            <a:latin typeface="Corbel"/>
          </a:endParaRPr>
        </a:p>
      </dgm:t>
    </dgm:pt>
    <dgm:pt modelId="{8EDF907F-7BBD-4CCC-86FC-3E5A900CF801}" type="parTrans" cxnId="{E64939D8-6754-4DDE-993E-C66FB423CDE9}">
      <dgm:prSet/>
      <dgm:spPr/>
      <dgm:t>
        <a:bodyPr/>
        <a:lstStyle/>
        <a:p>
          <a:endParaRPr lang="en-US"/>
        </a:p>
      </dgm:t>
    </dgm:pt>
    <dgm:pt modelId="{E5E57D64-FD01-438F-962E-2FBF1C9AE6D9}" type="sibTrans" cxnId="{E64939D8-6754-4DDE-993E-C66FB423CDE9}">
      <dgm:prSet/>
      <dgm:spPr/>
      <dgm:t>
        <a:bodyPr/>
        <a:lstStyle/>
        <a:p>
          <a:endParaRPr lang="en-US"/>
        </a:p>
      </dgm:t>
    </dgm:pt>
    <dgm:pt modelId="{DDA84FD8-BCC6-4282-B703-43C9CE29AD09}">
      <dgm:prSet phldrT="[Text]"/>
      <dgm:spPr/>
      <dgm:t>
        <a:bodyPr/>
        <a:lstStyle/>
        <a:p>
          <a:r>
            <a:rPr lang="en-US" dirty="0" smtClean="0">
              <a:latin typeface="Corbel"/>
            </a:rPr>
            <a:t>High Dependency Quotient</a:t>
          </a:r>
          <a:endParaRPr lang="en-US" dirty="0">
            <a:latin typeface="Corbel"/>
          </a:endParaRPr>
        </a:p>
      </dgm:t>
    </dgm:pt>
    <dgm:pt modelId="{037D015E-4C22-471E-A6D6-B272BBB11C8F}" type="parTrans" cxnId="{482743C0-C7F6-44A5-8644-9FAC5133FD74}">
      <dgm:prSet/>
      <dgm:spPr/>
      <dgm:t>
        <a:bodyPr/>
        <a:lstStyle/>
        <a:p>
          <a:endParaRPr lang="en-US"/>
        </a:p>
      </dgm:t>
    </dgm:pt>
    <dgm:pt modelId="{3F785762-26DD-4488-B78C-BAA0F10B4A30}" type="sibTrans" cxnId="{482743C0-C7F6-44A5-8644-9FAC5133FD74}">
      <dgm:prSet/>
      <dgm:spPr/>
      <dgm:t>
        <a:bodyPr/>
        <a:lstStyle/>
        <a:p>
          <a:endParaRPr lang="en-US"/>
        </a:p>
      </dgm:t>
    </dgm:pt>
    <dgm:pt modelId="{90D5F41E-514D-42E9-AD72-3D8C192FAF83}">
      <dgm:prSet/>
      <dgm:spPr/>
      <dgm:t>
        <a:bodyPr/>
        <a:lstStyle/>
        <a:p>
          <a:r>
            <a:rPr lang="en-US" dirty="0" smtClean="0">
              <a:latin typeface="Corbel"/>
            </a:rPr>
            <a:t>Not paying for broad outreach</a:t>
          </a:r>
          <a:endParaRPr lang="en-US" dirty="0">
            <a:latin typeface="Corbel"/>
          </a:endParaRPr>
        </a:p>
      </dgm:t>
    </dgm:pt>
    <dgm:pt modelId="{8C0D0B1F-D9E3-4183-A3E4-F05152BB38A3}" type="parTrans" cxnId="{313372C4-A622-46AF-AFA9-5663BB7A57DF}">
      <dgm:prSet/>
      <dgm:spPr/>
      <dgm:t>
        <a:bodyPr/>
        <a:lstStyle/>
        <a:p>
          <a:endParaRPr lang="en-US"/>
        </a:p>
      </dgm:t>
    </dgm:pt>
    <dgm:pt modelId="{5A31D4C6-A487-4715-BE1E-661912E3C3E2}" type="sibTrans" cxnId="{313372C4-A622-46AF-AFA9-5663BB7A57DF}">
      <dgm:prSet/>
      <dgm:spPr/>
      <dgm:t>
        <a:bodyPr/>
        <a:lstStyle/>
        <a:p>
          <a:endParaRPr lang="en-US"/>
        </a:p>
      </dgm:t>
    </dgm:pt>
    <dgm:pt modelId="{E4E1DB15-C102-4E97-A95B-A80DAF6D3BB4}">
      <dgm:prSet/>
      <dgm:spPr/>
      <dgm:t>
        <a:bodyPr/>
        <a:lstStyle/>
        <a:p>
          <a:r>
            <a:rPr lang="en-US" dirty="0">
              <a:latin typeface="Corbel"/>
            </a:rPr>
            <a:t>Dependent on </a:t>
          </a:r>
          <a:r>
            <a:rPr lang="en-US" dirty="0" smtClean="0">
              <a:latin typeface="Corbel"/>
            </a:rPr>
            <a:t>a few big donors</a:t>
          </a:r>
          <a:endParaRPr lang="en-US" dirty="0">
            <a:latin typeface="Corbel"/>
          </a:endParaRPr>
        </a:p>
      </dgm:t>
    </dgm:pt>
    <dgm:pt modelId="{CFE70A4A-9007-4AB8-9552-2ED920106A37}" type="parTrans" cxnId="{BFE036F3-8AD3-4C3D-8137-2CC20AD1D145}">
      <dgm:prSet/>
      <dgm:spPr/>
      <dgm:t>
        <a:bodyPr/>
        <a:lstStyle/>
        <a:p>
          <a:endParaRPr lang="en-US"/>
        </a:p>
      </dgm:t>
    </dgm:pt>
    <dgm:pt modelId="{58807627-7BB1-4984-AE77-FAE0E7D19552}" type="sibTrans" cxnId="{BFE036F3-8AD3-4C3D-8137-2CC20AD1D145}">
      <dgm:prSet/>
      <dgm:spPr/>
      <dgm:t>
        <a:bodyPr/>
        <a:lstStyle/>
        <a:p>
          <a:endParaRPr lang="en-US"/>
        </a:p>
      </dgm:t>
    </dgm:pt>
    <dgm:pt modelId="{5C98AC8A-4F0B-424A-8738-2808B8B14829}" type="pres">
      <dgm:prSet presAssocID="{8C9700E3-9A18-4088-82DB-9E5F9FD3CF04}" presName="compositeShape" presStyleCnt="0">
        <dgm:presLayoutVars>
          <dgm:chMax val="2"/>
          <dgm:dir/>
          <dgm:resizeHandles val="exact"/>
        </dgm:presLayoutVars>
      </dgm:prSet>
      <dgm:spPr/>
      <dgm:t>
        <a:bodyPr/>
        <a:lstStyle/>
        <a:p>
          <a:endParaRPr lang="en-US"/>
        </a:p>
      </dgm:t>
    </dgm:pt>
    <dgm:pt modelId="{AF6EF4E6-6B27-456B-B810-F2BF3FA49DD0}" type="pres">
      <dgm:prSet presAssocID="{8C9700E3-9A18-4088-82DB-9E5F9FD3CF04}" presName="divider" presStyleLbl="fgShp" presStyleIdx="0" presStyleCnt="1"/>
      <dgm:spPr/>
      <dgm:t>
        <a:bodyPr/>
        <a:lstStyle/>
        <a:p>
          <a:endParaRPr lang="en-US"/>
        </a:p>
      </dgm:t>
    </dgm:pt>
    <dgm:pt modelId="{EA8663CB-79B3-41CD-80A9-BE87C84A273E}" type="pres">
      <dgm:prSet presAssocID="{36809345-B59B-4D74-9E01-CE68108B6F16}" presName="downArrow" presStyleLbl="node1" presStyleIdx="0" presStyleCnt="2"/>
      <dgm:spPr/>
      <dgm:t>
        <a:bodyPr/>
        <a:lstStyle/>
        <a:p>
          <a:endParaRPr lang="en-US"/>
        </a:p>
      </dgm:t>
    </dgm:pt>
    <dgm:pt modelId="{E488A93E-79BC-4ED9-AADF-88A71A0EA323}" type="pres">
      <dgm:prSet presAssocID="{36809345-B59B-4D74-9E01-CE68108B6F16}" presName="downArrowText" presStyleLbl="revTx" presStyleIdx="0" presStyleCnt="2">
        <dgm:presLayoutVars>
          <dgm:bulletEnabled val="1"/>
        </dgm:presLayoutVars>
      </dgm:prSet>
      <dgm:spPr/>
      <dgm:t>
        <a:bodyPr/>
        <a:lstStyle/>
        <a:p>
          <a:endParaRPr lang="en-US"/>
        </a:p>
      </dgm:t>
    </dgm:pt>
    <dgm:pt modelId="{1512DBAC-7C1C-4A23-8D12-390EABB74BF0}" type="pres">
      <dgm:prSet presAssocID="{DDA84FD8-BCC6-4282-B703-43C9CE29AD09}" presName="upArrow" presStyleLbl="node1" presStyleIdx="1" presStyleCnt="2"/>
      <dgm:spPr/>
      <dgm:t>
        <a:bodyPr/>
        <a:lstStyle/>
        <a:p>
          <a:endParaRPr lang="en-US"/>
        </a:p>
      </dgm:t>
    </dgm:pt>
    <dgm:pt modelId="{8720946B-96D8-4A0D-AF3B-7AEFF86612E0}" type="pres">
      <dgm:prSet presAssocID="{DDA84FD8-BCC6-4282-B703-43C9CE29AD09}" presName="upArrowText" presStyleLbl="revTx" presStyleIdx="1" presStyleCnt="2">
        <dgm:presLayoutVars>
          <dgm:bulletEnabled val="1"/>
        </dgm:presLayoutVars>
      </dgm:prSet>
      <dgm:spPr/>
      <dgm:t>
        <a:bodyPr/>
        <a:lstStyle/>
        <a:p>
          <a:endParaRPr lang="en-US"/>
        </a:p>
      </dgm:t>
    </dgm:pt>
  </dgm:ptLst>
  <dgm:cxnLst>
    <dgm:cxn modelId="{4FC2C402-AEE6-40D6-8483-1ED14EA42BDF}" type="presOf" srcId="{36809345-B59B-4D74-9E01-CE68108B6F16}" destId="{E488A93E-79BC-4ED9-AADF-88A71A0EA323}" srcOrd="0" destOrd="0" presId="urn:microsoft.com/office/officeart/2005/8/layout/arrow3"/>
    <dgm:cxn modelId="{CCD68C02-9C41-4FB5-BA73-CC4BB7C327CD}" type="presOf" srcId="{90D5F41E-514D-42E9-AD72-3D8C192FAF83}" destId="{E488A93E-79BC-4ED9-AADF-88A71A0EA323}" srcOrd="0" destOrd="1" presId="urn:microsoft.com/office/officeart/2005/8/layout/arrow3"/>
    <dgm:cxn modelId="{E64939D8-6754-4DDE-993E-C66FB423CDE9}" srcId="{8C9700E3-9A18-4088-82DB-9E5F9FD3CF04}" destId="{36809345-B59B-4D74-9E01-CE68108B6F16}" srcOrd="0" destOrd="0" parTransId="{8EDF907F-7BBD-4CCC-86FC-3E5A900CF801}" sibTransId="{E5E57D64-FD01-438F-962E-2FBF1C9AE6D9}"/>
    <dgm:cxn modelId="{482743C0-C7F6-44A5-8644-9FAC5133FD74}" srcId="{8C9700E3-9A18-4088-82DB-9E5F9FD3CF04}" destId="{DDA84FD8-BCC6-4282-B703-43C9CE29AD09}" srcOrd="1" destOrd="0" parTransId="{037D015E-4C22-471E-A6D6-B272BBB11C8F}" sibTransId="{3F785762-26DD-4488-B78C-BAA0F10B4A30}"/>
    <dgm:cxn modelId="{5C9AD622-82AC-4A26-A45E-3C5D1D55DA15}" type="presOf" srcId="{8C9700E3-9A18-4088-82DB-9E5F9FD3CF04}" destId="{5C98AC8A-4F0B-424A-8738-2808B8B14829}" srcOrd="0" destOrd="0" presId="urn:microsoft.com/office/officeart/2005/8/layout/arrow3"/>
    <dgm:cxn modelId="{4D3F1776-A19E-4DB6-95B4-ED7542AE50D6}" type="presOf" srcId="{E4E1DB15-C102-4E97-A95B-A80DAF6D3BB4}" destId="{8720946B-96D8-4A0D-AF3B-7AEFF86612E0}" srcOrd="0" destOrd="1" presId="urn:microsoft.com/office/officeart/2005/8/layout/arrow3"/>
    <dgm:cxn modelId="{1261D6E0-647A-40CE-9308-71D2407B8340}" type="presOf" srcId="{DDA84FD8-BCC6-4282-B703-43C9CE29AD09}" destId="{8720946B-96D8-4A0D-AF3B-7AEFF86612E0}" srcOrd="0" destOrd="0" presId="urn:microsoft.com/office/officeart/2005/8/layout/arrow3"/>
    <dgm:cxn modelId="{313372C4-A622-46AF-AFA9-5663BB7A57DF}" srcId="{36809345-B59B-4D74-9E01-CE68108B6F16}" destId="{90D5F41E-514D-42E9-AD72-3D8C192FAF83}" srcOrd="0" destOrd="0" parTransId="{8C0D0B1F-D9E3-4183-A3E4-F05152BB38A3}" sibTransId="{5A31D4C6-A487-4715-BE1E-661912E3C3E2}"/>
    <dgm:cxn modelId="{BFE036F3-8AD3-4C3D-8137-2CC20AD1D145}" srcId="{DDA84FD8-BCC6-4282-B703-43C9CE29AD09}" destId="{E4E1DB15-C102-4E97-A95B-A80DAF6D3BB4}" srcOrd="0" destOrd="0" parTransId="{CFE70A4A-9007-4AB8-9552-2ED920106A37}" sibTransId="{58807627-7BB1-4984-AE77-FAE0E7D19552}"/>
    <dgm:cxn modelId="{07A3CA91-16D7-4C67-AD74-2D03F870CC6D}" type="presParOf" srcId="{5C98AC8A-4F0B-424A-8738-2808B8B14829}" destId="{AF6EF4E6-6B27-456B-B810-F2BF3FA49DD0}" srcOrd="0" destOrd="0" presId="urn:microsoft.com/office/officeart/2005/8/layout/arrow3"/>
    <dgm:cxn modelId="{B1F3AE8E-20C4-42B9-8A99-B9B2131DB968}" type="presParOf" srcId="{5C98AC8A-4F0B-424A-8738-2808B8B14829}" destId="{EA8663CB-79B3-41CD-80A9-BE87C84A273E}" srcOrd="1" destOrd="0" presId="urn:microsoft.com/office/officeart/2005/8/layout/arrow3"/>
    <dgm:cxn modelId="{0614D291-7CC7-43A1-B14E-7192E6AFDDF4}" type="presParOf" srcId="{5C98AC8A-4F0B-424A-8738-2808B8B14829}" destId="{E488A93E-79BC-4ED9-AADF-88A71A0EA323}" srcOrd="2" destOrd="0" presId="urn:microsoft.com/office/officeart/2005/8/layout/arrow3"/>
    <dgm:cxn modelId="{8E330EF2-7BF1-4A4A-8125-26A3A3F5A8D6}" type="presParOf" srcId="{5C98AC8A-4F0B-424A-8738-2808B8B14829}" destId="{1512DBAC-7C1C-4A23-8D12-390EABB74BF0}" srcOrd="3" destOrd="0" presId="urn:microsoft.com/office/officeart/2005/8/layout/arrow3"/>
    <dgm:cxn modelId="{1CB9BA73-0C55-4898-B779-CAFD0721BE29}" type="presParOf" srcId="{5C98AC8A-4F0B-424A-8738-2808B8B14829}" destId="{8720946B-96D8-4A0D-AF3B-7AEFF86612E0}" srcOrd="4" destOrd="0" presId="urn:microsoft.com/office/officeart/2005/8/layout/arrow3"/>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ata4.xml><?xml version="1.0" encoding="utf-8"?>
<dgm:dataModel xmlns:dgm="http://schemas.openxmlformats.org/drawingml/2006/diagram" xmlns:a="http://schemas.openxmlformats.org/drawingml/2006/main">
  <dgm:ptLst>
    <dgm:pt modelId="{8C9700E3-9A18-4088-82DB-9E5F9FD3CF04}" type="doc">
      <dgm:prSet loTypeId="urn:microsoft.com/office/officeart/2005/8/layout/arrow3" loCatId="relationship" qsTypeId="urn:microsoft.com/office/officeart/2005/8/quickstyle/simple1" qsCatId="simple" csTypeId="urn:microsoft.com/office/officeart/2005/8/colors/colorful1" csCatId="colorful" phldr="1"/>
      <dgm:spPr/>
      <dgm:t>
        <a:bodyPr/>
        <a:lstStyle/>
        <a:p>
          <a:endParaRPr lang="en-US"/>
        </a:p>
      </dgm:t>
    </dgm:pt>
    <dgm:pt modelId="{36809345-B59B-4D74-9E01-CE68108B6F16}">
      <dgm:prSet phldrT="[Text]"/>
      <dgm:spPr/>
      <dgm:t>
        <a:bodyPr/>
        <a:lstStyle/>
        <a:p>
          <a:r>
            <a:rPr lang="en-US" dirty="0" smtClean="0">
              <a:latin typeface="Corbel"/>
            </a:rPr>
            <a:t>Low Dependency Quotient</a:t>
          </a:r>
          <a:endParaRPr lang="en-US" dirty="0">
            <a:latin typeface="Corbel"/>
          </a:endParaRPr>
        </a:p>
      </dgm:t>
    </dgm:pt>
    <dgm:pt modelId="{8EDF907F-7BBD-4CCC-86FC-3E5A900CF801}" type="parTrans" cxnId="{E64939D8-6754-4DDE-993E-C66FB423CDE9}">
      <dgm:prSet/>
      <dgm:spPr/>
      <dgm:t>
        <a:bodyPr/>
        <a:lstStyle/>
        <a:p>
          <a:endParaRPr lang="en-US"/>
        </a:p>
      </dgm:t>
    </dgm:pt>
    <dgm:pt modelId="{E5E57D64-FD01-438F-962E-2FBF1C9AE6D9}" type="sibTrans" cxnId="{E64939D8-6754-4DDE-993E-C66FB423CDE9}">
      <dgm:prSet/>
      <dgm:spPr/>
      <dgm:t>
        <a:bodyPr/>
        <a:lstStyle/>
        <a:p>
          <a:endParaRPr lang="en-US"/>
        </a:p>
      </dgm:t>
    </dgm:pt>
    <dgm:pt modelId="{DDA84FD8-BCC6-4282-B703-43C9CE29AD09}">
      <dgm:prSet phldrT="[Text]"/>
      <dgm:spPr/>
      <dgm:t>
        <a:bodyPr/>
        <a:lstStyle/>
        <a:p>
          <a:r>
            <a:rPr lang="en-US" dirty="0" smtClean="0">
              <a:latin typeface="Corbel"/>
            </a:rPr>
            <a:t>High Cost of Fundraising</a:t>
          </a:r>
          <a:endParaRPr lang="en-US" dirty="0">
            <a:latin typeface="Corbel"/>
          </a:endParaRPr>
        </a:p>
      </dgm:t>
    </dgm:pt>
    <dgm:pt modelId="{037D015E-4C22-471E-A6D6-B272BBB11C8F}" type="parTrans" cxnId="{482743C0-C7F6-44A5-8644-9FAC5133FD74}">
      <dgm:prSet/>
      <dgm:spPr/>
      <dgm:t>
        <a:bodyPr/>
        <a:lstStyle/>
        <a:p>
          <a:endParaRPr lang="en-US"/>
        </a:p>
      </dgm:t>
    </dgm:pt>
    <dgm:pt modelId="{3F785762-26DD-4488-B78C-BAA0F10B4A30}" type="sibTrans" cxnId="{482743C0-C7F6-44A5-8644-9FAC5133FD74}">
      <dgm:prSet/>
      <dgm:spPr/>
      <dgm:t>
        <a:bodyPr/>
        <a:lstStyle/>
        <a:p>
          <a:endParaRPr lang="en-US"/>
        </a:p>
      </dgm:t>
    </dgm:pt>
    <dgm:pt modelId="{90D5F41E-514D-42E9-AD72-3D8C192FAF83}">
      <dgm:prSet/>
      <dgm:spPr/>
      <dgm:t>
        <a:bodyPr/>
        <a:lstStyle/>
        <a:p>
          <a:r>
            <a:rPr lang="en-US" dirty="0" smtClean="0">
              <a:latin typeface="Corbel"/>
            </a:rPr>
            <a:t>Support from lots of donors</a:t>
          </a:r>
          <a:endParaRPr lang="en-US" dirty="0">
            <a:latin typeface="Corbel"/>
          </a:endParaRPr>
        </a:p>
      </dgm:t>
    </dgm:pt>
    <dgm:pt modelId="{8C0D0B1F-D9E3-4183-A3E4-F05152BB38A3}" type="parTrans" cxnId="{313372C4-A622-46AF-AFA9-5663BB7A57DF}">
      <dgm:prSet/>
      <dgm:spPr/>
      <dgm:t>
        <a:bodyPr/>
        <a:lstStyle/>
        <a:p>
          <a:endParaRPr lang="en-US"/>
        </a:p>
      </dgm:t>
    </dgm:pt>
    <dgm:pt modelId="{5A31D4C6-A487-4715-BE1E-661912E3C3E2}" type="sibTrans" cxnId="{313372C4-A622-46AF-AFA9-5663BB7A57DF}">
      <dgm:prSet/>
      <dgm:spPr/>
      <dgm:t>
        <a:bodyPr/>
        <a:lstStyle/>
        <a:p>
          <a:endParaRPr lang="en-US"/>
        </a:p>
      </dgm:t>
    </dgm:pt>
    <dgm:pt modelId="{E4E1DB15-C102-4E97-A95B-A80DAF6D3BB4}">
      <dgm:prSet/>
      <dgm:spPr/>
      <dgm:t>
        <a:bodyPr/>
        <a:lstStyle/>
        <a:p>
          <a:r>
            <a:rPr lang="en-US" dirty="0" smtClean="0">
              <a:latin typeface="Corbel"/>
            </a:rPr>
            <a:t>Paying to reach them</a:t>
          </a:r>
          <a:endParaRPr lang="en-US" dirty="0">
            <a:latin typeface="Corbel"/>
          </a:endParaRPr>
        </a:p>
      </dgm:t>
    </dgm:pt>
    <dgm:pt modelId="{CFE70A4A-9007-4AB8-9552-2ED920106A37}" type="parTrans" cxnId="{BFE036F3-8AD3-4C3D-8137-2CC20AD1D145}">
      <dgm:prSet/>
      <dgm:spPr/>
      <dgm:t>
        <a:bodyPr/>
        <a:lstStyle/>
        <a:p>
          <a:endParaRPr lang="en-US"/>
        </a:p>
      </dgm:t>
    </dgm:pt>
    <dgm:pt modelId="{58807627-7BB1-4984-AE77-FAE0E7D19552}" type="sibTrans" cxnId="{BFE036F3-8AD3-4C3D-8137-2CC20AD1D145}">
      <dgm:prSet/>
      <dgm:spPr/>
      <dgm:t>
        <a:bodyPr/>
        <a:lstStyle/>
        <a:p>
          <a:endParaRPr lang="en-US"/>
        </a:p>
      </dgm:t>
    </dgm:pt>
    <dgm:pt modelId="{5C98AC8A-4F0B-424A-8738-2808B8B14829}" type="pres">
      <dgm:prSet presAssocID="{8C9700E3-9A18-4088-82DB-9E5F9FD3CF04}" presName="compositeShape" presStyleCnt="0">
        <dgm:presLayoutVars>
          <dgm:chMax val="2"/>
          <dgm:dir/>
          <dgm:resizeHandles val="exact"/>
        </dgm:presLayoutVars>
      </dgm:prSet>
      <dgm:spPr/>
      <dgm:t>
        <a:bodyPr/>
        <a:lstStyle/>
        <a:p>
          <a:endParaRPr lang="en-US"/>
        </a:p>
      </dgm:t>
    </dgm:pt>
    <dgm:pt modelId="{AF6EF4E6-6B27-456B-B810-F2BF3FA49DD0}" type="pres">
      <dgm:prSet presAssocID="{8C9700E3-9A18-4088-82DB-9E5F9FD3CF04}" presName="divider" presStyleLbl="fgShp" presStyleIdx="0" presStyleCnt="1"/>
      <dgm:spPr/>
      <dgm:t>
        <a:bodyPr/>
        <a:lstStyle/>
        <a:p>
          <a:endParaRPr lang="en-US"/>
        </a:p>
      </dgm:t>
    </dgm:pt>
    <dgm:pt modelId="{EA8663CB-79B3-41CD-80A9-BE87C84A273E}" type="pres">
      <dgm:prSet presAssocID="{36809345-B59B-4D74-9E01-CE68108B6F16}" presName="downArrow" presStyleLbl="node1" presStyleIdx="0" presStyleCnt="2"/>
      <dgm:spPr/>
      <dgm:t>
        <a:bodyPr/>
        <a:lstStyle/>
        <a:p>
          <a:endParaRPr lang="en-US"/>
        </a:p>
      </dgm:t>
    </dgm:pt>
    <dgm:pt modelId="{E488A93E-79BC-4ED9-AADF-88A71A0EA323}" type="pres">
      <dgm:prSet presAssocID="{36809345-B59B-4D74-9E01-CE68108B6F16}" presName="downArrowText" presStyleLbl="revTx" presStyleIdx="0" presStyleCnt="2">
        <dgm:presLayoutVars>
          <dgm:bulletEnabled val="1"/>
        </dgm:presLayoutVars>
      </dgm:prSet>
      <dgm:spPr/>
      <dgm:t>
        <a:bodyPr/>
        <a:lstStyle/>
        <a:p>
          <a:endParaRPr lang="en-US"/>
        </a:p>
      </dgm:t>
    </dgm:pt>
    <dgm:pt modelId="{1512DBAC-7C1C-4A23-8D12-390EABB74BF0}" type="pres">
      <dgm:prSet presAssocID="{DDA84FD8-BCC6-4282-B703-43C9CE29AD09}" presName="upArrow" presStyleLbl="node1" presStyleIdx="1" presStyleCnt="2"/>
      <dgm:spPr/>
      <dgm:t>
        <a:bodyPr/>
        <a:lstStyle/>
        <a:p>
          <a:endParaRPr lang="en-US"/>
        </a:p>
      </dgm:t>
    </dgm:pt>
    <dgm:pt modelId="{8720946B-96D8-4A0D-AF3B-7AEFF86612E0}" type="pres">
      <dgm:prSet presAssocID="{DDA84FD8-BCC6-4282-B703-43C9CE29AD09}" presName="upArrowText" presStyleLbl="revTx" presStyleIdx="1" presStyleCnt="2">
        <dgm:presLayoutVars>
          <dgm:bulletEnabled val="1"/>
        </dgm:presLayoutVars>
      </dgm:prSet>
      <dgm:spPr/>
      <dgm:t>
        <a:bodyPr/>
        <a:lstStyle/>
        <a:p>
          <a:endParaRPr lang="en-US"/>
        </a:p>
      </dgm:t>
    </dgm:pt>
  </dgm:ptLst>
  <dgm:cxnLst>
    <dgm:cxn modelId="{ADAD0D36-C406-4029-A533-AEF43737FC7C}" type="presOf" srcId="{E4E1DB15-C102-4E97-A95B-A80DAF6D3BB4}" destId="{8720946B-96D8-4A0D-AF3B-7AEFF86612E0}" srcOrd="0" destOrd="1" presId="urn:microsoft.com/office/officeart/2005/8/layout/arrow3"/>
    <dgm:cxn modelId="{2AF7CE8A-3C07-4FE5-9E13-80F8A6D3EF30}" type="presOf" srcId="{8C9700E3-9A18-4088-82DB-9E5F9FD3CF04}" destId="{5C98AC8A-4F0B-424A-8738-2808B8B14829}" srcOrd="0" destOrd="0" presId="urn:microsoft.com/office/officeart/2005/8/layout/arrow3"/>
    <dgm:cxn modelId="{AD845962-3BBF-4DDE-B8FC-90B1989060A0}" type="presOf" srcId="{90D5F41E-514D-42E9-AD72-3D8C192FAF83}" destId="{E488A93E-79BC-4ED9-AADF-88A71A0EA323}" srcOrd="0" destOrd="1" presId="urn:microsoft.com/office/officeart/2005/8/layout/arrow3"/>
    <dgm:cxn modelId="{E64939D8-6754-4DDE-993E-C66FB423CDE9}" srcId="{8C9700E3-9A18-4088-82DB-9E5F9FD3CF04}" destId="{36809345-B59B-4D74-9E01-CE68108B6F16}" srcOrd="0" destOrd="0" parTransId="{8EDF907F-7BBD-4CCC-86FC-3E5A900CF801}" sibTransId="{E5E57D64-FD01-438F-962E-2FBF1C9AE6D9}"/>
    <dgm:cxn modelId="{482743C0-C7F6-44A5-8644-9FAC5133FD74}" srcId="{8C9700E3-9A18-4088-82DB-9E5F9FD3CF04}" destId="{DDA84FD8-BCC6-4282-B703-43C9CE29AD09}" srcOrd="1" destOrd="0" parTransId="{037D015E-4C22-471E-A6D6-B272BBB11C8F}" sibTransId="{3F785762-26DD-4488-B78C-BAA0F10B4A30}"/>
    <dgm:cxn modelId="{E8F1E166-4130-4AE1-860B-C1FCC76B02F6}" type="presOf" srcId="{36809345-B59B-4D74-9E01-CE68108B6F16}" destId="{E488A93E-79BC-4ED9-AADF-88A71A0EA323}" srcOrd="0" destOrd="0" presId="urn:microsoft.com/office/officeart/2005/8/layout/arrow3"/>
    <dgm:cxn modelId="{1510D625-13E1-491F-AFC9-E5271F1BA522}" type="presOf" srcId="{DDA84FD8-BCC6-4282-B703-43C9CE29AD09}" destId="{8720946B-96D8-4A0D-AF3B-7AEFF86612E0}" srcOrd="0" destOrd="0" presId="urn:microsoft.com/office/officeart/2005/8/layout/arrow3"/>
    <dgm:cxn modelId="{313372C4-A622-46AF-AFA9-5663BB7A57DF}" srcId="{36809345-B59B-4D74-9E01-CE68108B6F16}" destId="{90D5F41E-514D-42E9-AD72-3D8C192FAF83}" srcOrd="0" destOrd="0" parTransId="{8C0D0B1F-D9E3-4183-A3E4-F05152BB38A3}" sibTransId="{5A31D4C6-A487-4715-BE1E-661912E3C3E2}"/>
    <dgm:cxn modelId="{BFE036F3-8AD3-4C3D-8137-2CC20AD1D145}" srcId="{DDA84FD8-BCC6-4282-B703-43C9CE29AD09}" destId="{E4E1DB15-C102-4E97-A95B-A80DAF6D3BB4}" srcOrd="0" destOrd="0" parTransId="{CFE70A4A-9007-4AB8-9552-2ED920106A37}" sibTransId="{58807627-7BB1-4984-AE77-FAE0E7D19552}"/>
    <dgm:cxn modelId="{193171BD-AC19-4F4D-8237-B2FBABC5909B}" type="presParOf" srcId="{5C98AC8A-4F0B-424A-8738-2808B8B14829}" destId="{AF6EF4E6-6B27-456B-B810-F2BF3FA49DD0}" srcOrd="0" destOrd="0" presId="urn:microsoft.com/office/officeart/2005/8/layout/arrow3"/>
    <dgm:cxn modelId="{2C9F17BC-5C6A-488C-AC59-4298796EA5DC}" type="presParOf" srcId="{5C98AC8A-4F0B-424A-8738-2808B8B14829}" destId="{EA8663CB-79B3-41CD-80A9-BE87C84A273E}" srcOrd="1" destOrd="0" presId="urn:microsoft.com/office/officeart/2005/8/layout/arrow3"/>
    <dgm:cxn modelId="{75346F0B-D739-4A0B-88BE-A34A5C79BE58}" type="presParOf" srcId="{5C98AC8A-4F0B-424A-8738-2808B8B14829}" destId="{E488A93E-79BC-4ED9-AADF-88A71A0EA323}" srcOrd="2" destOrd="0" presId="urn:microsoft.com/office/officeart/2005/8/layout/arrow3"/>
    <dgm:cxn modelId="{B12EE5AC-F499-4D31-B0E4-7C4994DD1E83}" type="presParOf" srcId="{5C98AC8A-4F0B-424A-8738-2808B8B14829}" destId="{1512DBAC-7C1C-4A23-8D12-390EABB74BF0}" srcOrd="3" destOrd="0" presId="urn:microsoft.com/office/officeart/2005/8/layout/arrow3"/>
    <dgm:cxn modelId="{6C077E07-8095-4B33-A421-66E1995009E7}" type="presParOf" srcId="{5C98AC8A-4F0B-424A-8738-2808B8B14829}" destId="{8720946B-96D8-4A0D-AF3B-7AEFF86612E0}" srcOrd="4" destOrd="0" presId="urn:microsoft.com/office/officeart/2005/8/layout/arrow3"/>
  </dgm:cxnLst>
  <dgm:bg/>
  <dgm:whole/>
  <dgm:extLst>
    <a:ext uri="http://schemas.microsoft.com/office/drawing/2008/diagram">
      <dsp:dataModelExt xmlns:dsp="http://schemas.microsoft.com/office/drawing/2008/diagram" relId="rId13" minVer="http://schemas.openxmlformats.org/drawingml/2006/diagram"/>
    </a:ext>
  </dgm:extLst>
</dgm:dataModel>
</file>

<file path=ppt/diagrams/data5.xml><?xml version="1.0" encoding="utf-8"?>
<dgm:dataModel xmlns:dgm="http://schemas.openxmlformats.org/drawingml/2006/diagram" xmlns:a="http://schemas.openxmlformats.org/drawingml/2006/main">
  <dgm:ptLst>
    <dgm:pt modelId="{BD997C46-87E8-4038-BFED-AF9CCCDD9065}" type="doc">
      <dgm:prSet loTypeId="urn:microsoft.com/office/officeart/2005/8/layout/equation2" loCatId="process" qsTypeId="urn:microsoft.com/office/officeart/2005/8/quickstyle/simple1" qsCatId="simple" csTypeId="urn:microsoft.com/office/officeart/2005/8/colors/colorful1" csCatId="colorful" phldr="1"/>
      <dgm:spPr/>
    </dgm:pt>
    <dgm:pt modelId="{43E6FF6C-188F-4799-ABFA-F8C6B49E1688}">
      <dgm:prSet phldrT="[Text]" custT="1"/>
      <dgm:spPr/>
      <dgm:t>
        <a:bodyPr/>
        <a:lstStyle/>
        <a:p>
          <a:r>
            <a:rPr lang="en-US" sz="2400" b="0" dirty="0">
              <a:latin typeface="Corbel"/>
            </a:rPr>
            <a:t>Enough Money to Fund Programs</a:t>
          </a:r>
          <a:br>
            <a:rPr lang="en-US" sz="2400" b="0" dirty="0">
              <a:latin typeface="Corbel"/>
            </a:rPr>
          </a:br>
          <a:r>
            <a:rPr lang="en-US" sz="1200" b="0" i="1" dirty="0">
              <a:latin typeface="Corbel"/>
            </a:rPr>
            <a:t>(total fundraising net)</a:t>
          </a:r>
        </a:p>
      </dgm:t>
    </dgm:pt>
    <dgm:pt modelId="{9538065E-D10D-4EDC-8944-0F13F3D287E6}" type="parTrans" cxnId="{8C844AA9-E7CB-4FE6-9F77-A7D00D8DE48B}">
      <dgm:prSet/>
      <dgm:spPr/>
      <dgm:t>
        <a:bodyPr/>
        <a:lstStyle/>
        <a:p>
          <a:endParaRPr lang="en-US"/>
        </a:p>
      </dgm:t>
    </dgm:pt>
    <dgm:pt modelId="{CB053C79-FC0B-467D-99E0-9D68158F5D50}" type="sibTrans" cxnId="{8C844AA9-E7CB-4FE6-9F77-A7D00D8DE48B}">
      <dgm:prSet/>
      <dgm:spPr/>
      <dgm:t>
        <a:bodyPr/>
        <a:lstStyle/>
        <a:p>
          <a:endParaRPr lang="en-US" b="0"/>
        </a:p>
      </dgm:t>
    </dgm:pt>
    <dgm:pt modelId="{30183754-54F9-45DE-B7C9-4091EDA034F9}">
      <dgm:prSet phldrT="[Text]" custT="1"/>
      <dgm:spPr/>
      <dgm:t>
        <a:bodyPr/>
        <a:lstStyle/>
        <a:p>
          <a:r>
            <a:rPr lang="en-US" sz="2400" b="0" dirty="0">
              <a:latin typeface="Corbel"/>
            </a:rPr>
            <a:t>A Responsible Balance </a:t>
          </a:r>
          <a:r>
            <a:rPr lang="en-US" sz="2400" b="0" dirty="0" smtClean="0">
              <a:latin typeface="Corbel"/>
            </a:rPr>
            <a:t>of </a:t>
          </a:r>
          <a:br>
            <a:rPr lang="en-US" sz="2400" b="0" dirty="0" smtClean="0">
              <a:latin typeface="Corbel"/>
            </a:rPr>
          </a:br>
          <a:r>
            <a:rPr lang="en-US" sz="2400" b="0" dirty="0" smtClean="0">
              <a:latin typeface="Corbel"/>
            </a:rPr>
            <a:t>Risk </a:t>
          </a:r>
          <a:r>
            <a:rPr lang="en-US" sz="2400" b="0" dirty="0">
              <a:latin typeface="Corbel"/>
            </a:rPr>
            <a:t>and Reward </a:t>
          </a:r>
          <a:r>
            <a:rPr lang="en-US" sz="2400" b="0" dirty="0" smtClean="0">
              <a:latin typeface="Corbel"/>
            </a:rPr>
            <a:t/>
          </a:r>
          <a:br>
            <a:rPr lang="en-US" sz="2400" b="0" dirty="0" smtClean="0">
              <a:latin typeface="Corbel"/>
            </a:rPr>
          </a:br>
          <a:r>
            <a:rPr lang="en-US" sz="1200" b="0" i="1" dirty="0" smtClean="0">
              <a:latin typeface="Corbel"/>
            </a:rPr>
            <a:t>(Dependency </a:t>
          </a:r>
          <a:r>
            <a:rPr lang="en-US" sz="1200" b="0" i="1" dirty="0">
              <a:latin typeface="Corbel"/>
            </a:rPr>
            <a:t>Quotient </a:t>
          </a:r>
          <a:r>
            <a:rPr lang="en-US" sz="1200" b="0" i="1" dirty="0" smtClean="0">
              <a:latin typeface="Corbel"/>
            </a:rPr>
            <a:t/>
          </a:r>
          <a:br>
            <a:rPr lang="en-US" sz="1200" b="0" i="1" dirty="0" smtClean="0">
              <a:latin typeface="Corbel"/>
            </a:rPr>
          </a:br>
          <a:r>
            <a:rPr lang="en-US" sz="1200" b="0" i="1" dirty="0" smtClean="0">
              <a:latin typeface="Corbel"/>
            </a:rPr>
            <a:t>&amp; </a:t>
          </a:r>
          <a:r>
            <a:rPr lang="en-US" sz="1200" b="0" i="1" dirty="0">
              <a:latin typeface="Corbel"/>
            </a:rPr>
            <a:t>Cost of Fundraising)</a:t>
          </a:r>
        </a:p>
      </dgm:t>
    </dgm:pt>
    <dgm:pt modelId="{91DC2991-FE5C-48BA-8810-6478122A110E}" type="parTrans" cxnId="{1D61F426-FEB0-44A3-8293-A9E4688DA76A}">
      <dgm:prSet/>
      <dgm:spPr/>
      <dgm:t>
        <a:bodyPr/>
        <a:lstStyle/>
        <a:p>
          <a:endParaRPr lang="en-US"/>
        </a:p>
      </dgm:t>
    </dgm:pt>
    <dgm:pt modelId="{13A9602F-808C-4DC7-A50C-950D4C82B83C}" type="sibTrans" cxnId="{1D61F426-FEB0-44A3-8293-A9E4688DA76A}">
      <dgm:prSet/>
      <dgm:spPr/>
      <dgm:t>
        <a:bodyPr/>
        <a:lstStyle/>
        <a:p>
          <a:endParaRPr lang="en-US" b="0"/>
        </a:p>
      </dgm:t>
    </dgm:pt>
    <dgm:pt modelId="{03BA594C-BBAC-41E9-911F-0A2CD86E4BB2}">
      <dgm:prSet phldrT="[Text]" custT="1"/>
      <dgm:spPr/>
      <dgm:t>
        <a:bodyPr/>
        <a:lstStyle/>
        <a:p>
          <a:r>
            <a:rPr lang="en-US" sz="2800" b="0" dirty="0">
              <a:solidFill>
                <a:schemeClr val="accent3"/>
              </a:solidFill>
              <a:latin typeface="Corbel"/>
            </a:rPr>
            <a:t>Healthy Fundraising Program</a:t>
          </a:r>
        </a:p>
      </dgm:t>
    </dgm:pt>
    <dgm:pt modelId="{9CDBF11B-C694-423E-9A9D-EB094091E8F7}" type="parTrans" cxnId="{EF2655AE-94EC-45AD-924A-7224E1BB4A0C}">
      <dgm:prSet/>
      <dgm:spPr/>
      <dgm:t>
        <a:bodyPr/>
        <a:lstStyle/>
        <a:p>
          <a:endParaRPr lang="en-US"/>
        </a:p>
      </dgm:t>
    </dgm:pt>
    <dgm:pt modelId="{F11EB1DD-5B17-4BBB-88A2-9E91D2C62BF5}" type="sibTrans" cxnId="{EF2655AE-94EC-45AD-924A-7224E1BB4A0C}">
      <dgm:prSet/>
      <dgm:spPr/>
      <dgm:t>
        <a:bodyPr/>
        <a:lstStyle/>
        <a:p>
          <a:endParaRPr lang="en-US"/>
        </a:p>
      </dgm:t>
    </dgm:pt>
    <dgm:pt modelId="{DC4FF776-81FE-41CA-9EEE-0E5AD78DCA49}" type="pres">
      <dgm:prSet presAssocID="{BD997C46-87E8-4038-BFED-AF9CCCDD9065}" presName="Name0" presStyleCnt="0">
        <dgm:presLayoutVars>
          <dgm:dir/>
          <dgm:resizeHandles val="exact"/>
        </dgm:presLayoutVars>
      </dgm:prSet>
      <dgm:spPr/>
    </dgm:pt>
    <dgm:pt modelId="{8D7FCC90-1FF4-480E-A667-94BF6B3A4094}" type="pres">
      <dgm:prSet presAssocID="{BD997C46-87E8-4038-BFED-AF9CCCDD9065}" presName="vNodes" presStyleCnt="0"/>
      <dgm:spPr/>
    </dgm:pt>
    <dgm:pt modelId="{42E776B3-7716-4B7D-979A-4C040D2A2D55}" type="pres">
      <dgm:prSet presAssocID="{43E6FF6C-188F-4799-ABFA-F8C6B49E1688}" presName="node" presStyleLbl="node1" presStyleIdx="0" presStyleCnt="3" custScaleX="239998" custScaleY="123750">
        <dgm:presLayoutVars>
          <dgm:bulletEnabled val="1"/>
        </dgm:presLayoutVars>
      </dgm:prSet>
      <dgm:spPr/>
      <dgm:t>
        <a:bodyPr/>
        <a:lstStyle/>
        <a:p>
          <a:endParaRPr lang="en-US"/>
        </a:p>
      </dgm:t>
    </dgm:pt>
    <dgm:pt modelId="{5CE7DFA2-1879-4344-BBE3-593213439145}" type="pres">
      <dgm:prSet presAssocID="{CB053C79-FC0B-467D-99E0-9D68158F5D50}" presName="spacerT" presStyleCnt="0"/>
      <dgm:spPr/>
    </dgm:pt>
    <dgm:pt modelId="{62242F10-35D0-475F-AEF8-851C9F44D452}" type="pres">
      <dgm:prSet presAssocID="{CB053C79-FC0B-467D-99E0-9D68158F5D50}" presName="sibTrans" presStyleLbl="sibTrans2D1" presStyleIdx="0" presStyleCnt="2"/>
      <dgm:spPr/>
      <dgm:t>
        <a:bodyPr/>
        <a:lstStyle/>
        <a:p>
          <a:endParaRPr lang="en-US"/>
        </a:p>
      </dgm:t>
    </dgm:pt>
    <dgm:pt modelId="{A8C0B5F9-C00A-458B-9468-CCF8B0998258}" type="pres">
      <dgm:prSet presAssocID="{CB053C79-FC0B-467D-99E0-9D68158F5D50}" presName="spacerB" presStyleCnt="0"/>
      <dgm:spPr/>
    </dgm:pt>
    <dgm:pt modelId="{BFC501D0-A761-4EDA-A986-99C785A098C5}" type="pres">
      <dgm:prSet presAssocID="{30183754-54F9-45DE-B7C9-4091EDA034F9}" presName="node" presStyleLbl="node1" presStyleIdx="1" presStyleCnt="3" custScaleX="240657" custScaleY="130781">
        <dgm:presLayoutVars>
          <dgm:bulletEnabled val="1"/>
        </dgm:presLayoutVars>
      </dgm:prSet>
      <dgm:spPr/>
      <dgm:t>
        <a:bodyPr/>
        <a:lstStyle/>
        <a:p>
          <a:endParaRPr lang="en-US"/>
        </a:p>
      </dgm:t>
    </dgm:pt>
    <dgm:pt modelId="{DE0B008D-7212-4D4D-8340-E7CAB42F5858}" type="pres">
      <dgm:prSet presAssocID="{BD997C46-87E8-4038-BFED-AF9CCCDD9065}" presName="sibTransLast" presStyleLbl="sibTrans2D1" presStyleIdx="1" presStyleCnt="2"/>
      <dgm:spPr/>
      <dgm:t>
        <a:bodyPr/>
        <a:lstStyle/>
        <a:p>
          <a:endParaRPr lang="en-US"/>
        </a:p>
      </dgm:t>
    </dgm:pt>
    <dgm:pt modelId="{1613729C-8678-48C8-98A8-EB28F3203883}" type="pres">
      <dgm:prSet presAssocID="{BD997C46-87E8-4038-BFED-AF9CCCDD9065}" presName="connectorText" presStyleLbl="sibTrans2D1" presStyleIdx="1" presStyleCnt="2"/>
      <dgm:spPr/>
      <dgm:t>
        <a:bodyPr/>
        <a:lstStyle/>
        <a:p>
          <a:endParaRPr lang="en-US"/>
        </a:p>
      </dgm:t>
    </dgm:pt>
    <dgm:pt modelId="{C7D935CE-04B3-42BA-8F0D-5D2DA1E705DF}" type="pres">
      <dgm:prSet presAssocID="{BD997C46-87E8-4038-BFED-AF9CCCDD9065}" presName="lastNode" presStyleLbl="node1" presStyleIdx="2" presStyleCnt="3">
        <dgm:presLayoutVars>
          <dgm:bulletEnabled val="1"/>
        </dgm:presLayoutVars>
      </dgm:prSet>
      <dgm:spPr/>
      <dgm:t>
        <a:bodyPr/>
        <a:lstStyle/>
        <a:p>
          <a:endParaRPr lang="en-US"/>
        </a:p>
      </dgm:t>
    </dgm:pt>
  </dgm:ptLst>
  <dgm:cxnLst>
    <dgm:cxn modelId="{11103201-1CF8-4043-A79E-56FC54C1EB96}" type="presOf" srcId="{13A9602F-808C-4DC7-A50C-950D4C82B83C}" destId="{1613729C-8678-48C8-98A8-EB28F3203883}" srcOrd="1" destOrd="0" presId="urn:microsoft.com/office/officeart/2005/8/layout/equation2"/>
    <dgm:cxn modelId="{1D61F426-FEB0-44A3-8293-A9E4688DA76A}" srcId="{BD997C46-87E8-4038-BFED-AF9CCCDD9065}" destId="{30183754-54F9-45DE-B7C9-4091EDA034F9}" srcOrd="1" destOrd="0" parTransId="{91DC2991-FE5C-48BA-8810-6478122A110E}" sibTransId="{13A9602F-808C-4DC7-A50C-950D4C82B83C}"/>
    <dgm:cxn modelId="{EF2655AE-94EC-45AD-924A-7224E1BB4A0C}" srcId="{BD997C46-87E8-4038-BFED-AF9CCCDD9065}" destId="{03BA594C-BBAC-41E9-911F-0A2CD86E4BB2}" srcOrd="2" destOrd="0" parTransId="{9CDBF11B-C694-423E-9A9D-EB094091E8F7}" sibTransId="{F11EB1DD-5B17-4BBB-88A2-9E91D2C62BF5}"/>
    <dgm:cxn modelId="{8C844AA9-E7CB-4FE6-9F77-A7D00D8DE48B}" srcId="{BD997C46-87E8-4038-BFED-AF9CCCDD9065}" destId="{43E6FF6C-188F-4799-ABFA-F8C6B49E1688}" srcOrd="0" destOrd="0" parTransId="{9538065E-D10D-4EDC-8944-0F13F3D287E6}" sibTransId="{CB053C79-FC0B-467D-99E0-9D68158F5D50}"/>
    <dgm:cxn modelId="{5689D95B-80B2-485C-9D24-40DB6991A51C}" type="presOf" srcId="{03BA594C-BBAC-41E9-911F-0A2CD86E4BB2}" destId="{C7D935CE-04B3-42BA-8F0D-5D2DA1E705DF}" srcOrd="0" destOrd="0" presId="urn:microsoft.com/office/officeart/2005/8/layout/equation2"/>
    <dgm:cxn modelId="{469C3FE2-8B47-4FE5-BDB7-41F522809C9F}" type="presOf" srcId="{BD997C46-87E8-4038-BFED-AF9CCCDD9065}" destId="{DC4FF776-81FE-41CA-9EEE-0E5AD78DCA49}" srcOrd="0" destOrd="0" presId="urn:microsoft.com/office/officeart/2005/8/layout/equation2"/>
    <dgm:cxn modelId="{FCB0FB2B-531A-4BBF-9964-FA8096DB117B}" type="presOf" srcId="{CB053C79-FC0B-467D-99E0-9D68158F5D50}" destId="{62242F10-35D0-475F-AEF8-851C9F44D452}" srcOrd="0" destOrd="0" presId="urn:microsoft.com/office/officeart/2005/8/layout/equation2"/>
    <dgm:cxn modelId="{EBF77C90-F95C-49C2-B249-F25E03524DE2}" type="presOf" srcId="{13A9602F-808C-4DC7-A50C-950D4C82B83C}" destId="{DE0B008D-7212-4D4D-8340-E7CAB42F5858}" srcOrd="0" destOrd="0" presId="urn:microsoft.com/office/officeart/2005/8/layout/equation2"/>
    <dgm:cxn modelId="{1A187DE6-7AF2-4FC9-A8B3-72BC704F3051}" type="presOf" srcId="{43E6FF6C-188F-4799-ABFA-F8C6B49E1688}" destId="{42E776B3-7716-4B7D-979A-4C040D2A2D55}" srcOrd="0" destOrd="0" presId="urn:microsoft.com/office/officeart/2005/8/layout/equation2"/>
    <dgm:cxn modelId="{90350BE4-84ED-47F8-857B-84E4461D28BA}" type="presOf" srcId="{30183754-54F9-45DE-B7C9-4091EDA034F9}" destId="{BFC501D0-A761-4EDA-A986-99C785A098C5}" srcOrd="0" destOrd="0" presId="urn:microsoft.com/office/officeart/2005/8/layout/equation2"/>
    <dgm:cxn modelId="{3CA950F5-45F5-4F36-BAE8-C76540EBFF9B}" type="presParOf" srcId="{DC4FF776-81FE-41CA-9EEE-0E5AD78DCA49}" destId="{8D7FCC90-1FF4-480E-A667-94BF6B3A4094}" srcOrd="0" destOrd="0" presId="urn:microsoft.com/office/officeart/2005/8/layout/equation2"/>
    <dgm:cxn modelId="{52FFA059-26EA-4FA5-9138-7096CDE122DC}" type="presParOf" srcId="{8D7FCC90-1FF4-480E-A667-94BF6B3A4094}" destId="{42E776B3-7716-4B7D-979A-4C040D2A2D55}" srcOrd="0" destOrd="0" presId="urn:microsoft.com/office/officeart/2005/8/layout/equation2"/>
    <dgm:cxn modelId="{DDAB687D-DF80-44D4-880B-6E3DB8A8C375}" type="presParOf" srcId="{8D7FCC90-1FF4-480E-A667-94BF6B3A4094}" destId="{5CE7DFA2-1879-4344-BBE3-593213439145}" srcOrd="1" destOrd="0" presId="urn:microsoft.com/office/officeart/2005/8/layout/equation2"/>
    <dgm:cxn modelId="{FEE90ACB-7CC3-49ED-8F6E-108FF8AFAB97}" type="presParOf" srcId="{8D7FCC90-1FF4-480E-A667-94BF6B3A4094}" destId="{62242F10-35D0-475F-AEF8-851C9F44D452}" srcOrd="2" destOrd="0" presId="urn:microsoft.com/office/officeart/2005/8/layout/equation2"/>
    <dgm:cxn modelId="{36E3AE30-7C97-4267-BB7C-33F74D7486F2}" type="presParOf" srcId="{8D7FCC90-1FF4-480E-A667-94BF6B3A4094}" destId="{A8C0B5F9-C00A-458B-9468-CCF8B0998258}" srcOrd="3" destOrd="0" presId="urn:microsoft.com/office/officeart/2005/8/layout/equation2"/>
    <dgm:cxn modelId="{E171FBCB-B64B-4E8E-984A-736C91E768DC}" type="presParOf" srcId="{8D7FCC90-1FF4-480E-A667-94BF6B3A4094}" destId="{BFC501D0-A761-4EDA-A986-99C785A098C5}" srcOrd="4" destOrd="0" presId="urn:microsoft.com/office/officeart/2005/8/layout/equation2"/>
    <dgm:cxn modelId="{E63BA1FE-0C8F-4B2D-B85D-5CEDEE79E4ED}" type="presParOf" srcId="{DC4FF776-81FE-41CA-9EEE-0E5AD78DCA49}" destId="{DE0B008D-7212-4D4D-8340-E7CAB42F5858}" srcOrd="1" destOrd="0" presId="urn:microsoft.com/office/officeart/2005/8/layout/equation2"/>
    <dgm:cxn modelId="{EACB6096-8C34-47F7-A673-0C6E7AC065BC}" type="presParOf" srcId="{DE0B008D-7212-4D4D-8340-E7CAB42F5858}" destId="{1613729C-8678-48C8-98A8-EB28F3203883}" srcOrd="0" destOrd="0" presId="urn:microsoft.com/office/officeart/2005/8/layout/equation2"/>
    <dgm:cxn modelId="{BCE9300F-BF9C-4696-BC23-57CC6E4A84A5}" type="presParOf" srcId="{DC4FF776-81FE-41CA-9EEE-0E5AD78DCA49}" destId="{C7D935CE-04B3-42BA-8F0D-5D2DA1E705DF}" srcOrd="2" destOrd="0" presId="urn:microsoft.com/office/officeart/2005/8/layout/equation2"/>
  </dgm:cxnLst>
  <dgm:bg/>
  <dgm:whole/>
  <dgm:extLst>
    <a:ext uri="http://schemas.microsoft.com/office/drawing/2008/diagram">
      <dsp:dataModelExt xmlns:dsp="http://schemas.microsoft.com/office/drawing/2008/diagram" relId="rId7" minVer="http://schemas.openxmlformats.org/drawingml/2006/diagram"/>
    </a:ext>
  </dgm:extLst>
</dgm:dataModel>
</file>

<file path=ppt/diagrams/data6.xml><?xml version="1.0" encoding="utf-8"?>
<dgm:dataModel xmlns:dgm="http://schemas.openxmlformats.org/drawingml/2006/diagram" xmlns:a="http://schemas.openxmlformats.org/drawingml/2006/main">
  <dgm:ptLst>
    <dgm:pt modelId="{F7D47F31-F959-4E98-B3C8-777080F9D3F9}" type="doc">
      <dgm:prSet loTypeId="urn:microsoft.com/office/officeart/2005/8/layout/hList7" loCatId="list" qsTypeId="urn:microsoft.com/office/officeart/2005/8/quickstyle/simple1" qsCatId="simple" csTypeId="urn:microsoft.com/office/officeart/2005/8/colors/colorful1" csCatId="colorful" phldr="1"/>
      <dgm:spPr/>
    </dgm:pt>
    <dgm:pt modelId="{DE1D2674-F42A-413D-8468-8DDF8A862C0F}">
      <dgm:prSet phldrT="[Text]" custT="1"/>
      <dgm:spPr/>
      <dgm:t>
        <a:bodyPr/>
        <a:lstStyle/>
        <a:p>
          <a:endParaRPr lang="en-US" sz="2000" dirty="0" smtClean="0">
            <a:latin typeface="Corbel"/>
          </a:endParaRPr>
        </a:p>
        <a:p>
          <a:r>
            <a:rPr lang="en-US" sz="2000" dirty="0" smtClean="0">
              <a:latin typeface="Corbel"/>
            </a:rPr>
            <a:t>Our Total </a:t>
          </a:r>
          <a:br>
            <a:rPr lang="en-US" sz="2000" dirty="0" smtClean="0">
              <a:latin typeface="Corbel"/>
            </a:rPr>
          </a:br>
          <a:r>
            <a:rPr lang="en-US" sz="2000" dirty="0" smtClean="0">
              <a:latin typeface="Corbel"/>
            </a:rPr>
            <a:t>Fundraising Net:</a:t>
          </a:r>
        </a:p>
        <a:p>
          <a:r>
            <a:rPr lang="en-US" sz="2000" dirty="0" smtClean="0">
              <a:latin typeface="Corbel"/>
            </a:rPr>
            <a:t>[enter]</a:t>
          </a:r>
        </a:p>
        <a:p>
          <a:endParaRPr lang="en-US" sz="500" dirty="0" smtClean="0">
            <a:latin typeface="Corbel"/>
          </a:endParaRPr>
        </a:p>
        <a:p>
          <a:r>
            <a:rPr lang="en-US" sz="1600" dirty="0" smtClean="0">
              <a:latin typeface="Corbel"/>
            </a:rPr>
            <a:t>Is this enough to fund our work?</a:t>
          </a:r>
        </a:p>
        <a:p>
          <a:endParaRPr lang="en-US" sz="2000" dirty="0">
            <a:latin typeface="Corbel"/>
          </a:endParaRPr>
        </a:p>
      </dgm:t>
    </dgm:pt>
    <dgm:pt modelId="{292CE9E3-4E33-4855-B6A4-6B83E411880B}" type="parTrans" cxnId="{0D6BA92C-92D0-44F9-815D-E6C8792AF79F}">
      <dgm:prSet/>
      <dgm:spPr/>
      <dgm:t>
        <a:bodyPr/>
        <a:lstStyle/>
        <a:p>
          <a:endParaRPr lang="en-US"/>
        </a:p>
      </dgm:t>
    </dgm:pt>
    <dgm:pt modelId="{646DC684-4AAE-4F97-A0C9-A63B31F370CC}" type="sibTrans" cxnId="{0D6BA92C-92D0-44F9-815D-E6C8792AF79F}">
      <dgm:prSet/>
      <dgm:spPr/>
      <dgm:t>
        <a:bodyPr/>
        <a:lstStyle/>
        <a:p>
          <a:endParaRPr lang="en-US"/>
        </a:p>
      </dgm:t>
    </dgm:pt>
    <dgm:pt modelId="{3C99753B-EB26-4B1A-8784-EDECC8262A19}">
      <dgm:prSet phldrT="[Text]" custT="1"/>
      <dgm:spPr/>
      <dgm:t>
        <a:bodyPr/>
        <a:lstStyle/>
        <a:p>
          <a:r>
            <a:rPr lang="en-US" sz="2000" dirty="0" smtClean="0">
              <a:latin typeface="Corbel"/>
            </a:rPr>
            <a:t>Our Dependency Quotient:</a:t>
          </a:r>
        </a:p>
        <a:p>
          <a:r>
            <a:rPr lang="en-US" sz="2000" dirty="0" smtClean="0">
              <a:latin typeface="Corbel"/>
            </a:rPr>
            <a:t>[enter]</a:t>
          </a:r>
        </a:p>
        <a:p>
          <a:r>
            <a:rPr lang="en-US" sz="1600" dirty="0" smtClean="0">
              <a:latin typeface="Corbel"/>
            </a:rPr>
            <a:t>Are we at risk if a top donor changes its giving?</a:t>
          </a:r>
          <a:endParaRPr lang="en-US" sz="1600" dirty="0">
            <a:latin typeface="Corbel"/>
          </a:endParaRPr>
        </a:p>
      </dgm:t>
    </dgm:pt>
    <dgm:pt modelId="{6BC859BB-7E4F-4727-9168-2C8917FB8FAD}" type="parTrans" cxnId="{23A7701B-3888-461B-BD60-D60E135ACDDC}">
      <dgm:prSet/>
      <dgm:spPr/>
      <dgm:t>
        <a:bodyPr/>
        <a:lstStyle/>
        <a:p>
          <a:endParaRPr lang="en-US"/>
        </a:p>
      </dgm:t>
    </dgm:pt>
    <dgm:pt modelId="{C8B6C32D-8DF2-4466-A62E-B44644843EB5}" type="sibTrans" cxnId="{23A7701B-3888-461B-BD60-D60E135ACDDC}">
      <dgm:prSet/>
      <dgm:spPr/>
      <dgm:t>
        <a:bodyPr/>
        <a:lstStyle/>
        <a:p>
          <a:endParaRPr lang="en-US"/>
        </a:p>
      </dgm:t>
    </dgm:pt>
    <dgm:pt modelId="{05A41063-EEB1-4ABA-9EDF-468596656E7C}">
      <dgm:prSet phldrT="[Text]" custT="1"/>
      <dgm:spPr/>
      <dgm:t>
        <a:bodyPr/>
        <a:lstStyle/>
        <a:p>
          <a:r>
            <a:rPr lang="en-US" sz="2000" dirty="0" smtClean="0">
              <a:solidFill>
                <a:schemeClr val="accent3"/>
              </a:solidFill>
              <a:latin typeface="Corbel"/>
            </a:rPr>
            <a:t>Our Cost of Fundraising:</a:t>
          </a:r>
        </a:p>
        <a:p>
          <a:r>
            <a:rPr lang="en-US" sz="2000" dirty="0" smtClean="0">
              <a:solidFill>
                <a:schemeClr val="accent3"/>
              </a:solidFill>
              <a:latin typeface="Corbel"/>
            </a:rPr>
            <a:t>[enter]</a:t>
          </a:r>
        </a:p>
        <a:p>
          <a:r>
            <a:rPr lang="en-US" sz="1600" dirty="0" smtClean="0">
              <a:solidFill>
                <a:schemeClr val="accent3"/>
              </a:solidFill>
              <a:latin typeface="Corbel"/>
            </a:rPr>
            <a:t>Are our fundraising efforts paying off efficiently?</a:t>
          </a:r>
        </a:p>
      </dgm:t>
    </dgm:pt>
    <dgm:pt modelId="{812E6A10-C763-48D9-A251-41F5D8592D93}" type="parTrans" cxnId="{D783919F-E245-4C07-9DF9-DF7E4D42546B}">
      <dgm:prSet/>
      <dgm:spPr/>
      <dgm:t>
        <a:bodyPr/>
        <a:lstStyle/>
        <a:p>
          <a:endParaRPr lang="en-US"/>
        </a:p>
      </dgm:t>
    </dgm:pt>
    <dgm:pt modelId="{3CF401C6-FAF7-4407-BD47-50AE2A79C42B}" type="sibTrans" cxnId="{D783919F-E245-4C07-9DF9-DF7E4D42546B}">
      <dgm:prSet/>
      <dgm:spPr/>
      <dgm:t>
        <a:bodyPr/>
        <a:lstStyle/>
        <a:p>
          <a:endParaRPr lang="en-US"/>
        </a:p>
      </dgm:t>
    </dgm:pt>
    <dgm:pt modelId="{D0C9BE01-B7B2-4F4C-82F8-C7EDE6B0D213}" type="pres">
      <dgm:prSet presAssocID="{F7D47F31-F959-4E98-B3C8-777080F9D3F9}" presName="Name0" presStyleCnt="0">
        <dgm:presLayoutVars>
          <dgm:dir/>
          <dgm:resizeHandles val="exact"/>
        </dgm:presLayoutVars>
      </dgm:prSet>
      <dgm:spPr/>
    </dgm:pt>
    <dgm:pt modelId="{EC00689D-5C16-4708-9F39-8585262F2518}" type="pres">
      <dgm:prSet presAssocID="{F7D47F31-F959-4E98-B3C8-777080F9D3F9}" presName="fgShape" presStyleLbl="fgShp" presStyleIdx="0" presStyleCnt="1"/>
      <dgm:spPr/>
    </dgm:pt>
    <dgm:pt modelId="{E93FD6DD-A389-4D1B-913D-C9DBF5480E8D}" type="pres">
      <dgm:prSet presAssocID="{F7D47F31-F959-4E98-B3C8-777080F9D3F9}" presName="linComp" presStyleCnt="0"/>
      <dgm:spPr/>
    </dgm:pt>
    <dgm:pt modelId="{D729D783-A5D1-42BC-A8E7-BDFF3873693B}" type="pres">
      <dgm:prSet presAssocID="{DE1D2674-F42A-413D-8468-8DDF8A862C0F}" presName="compNode" presStyleCnt="0"/>
      <dgm:spPr/>
    </dgm:pt>
    <dgm:pt modelId="{A10BBB77-2DE3-4630-85A2-02610101E001}" type="pres">
      <dgm:prSet presAssocID="{DE1D2674-F42A-413D-8468-8DDF8A862C0F}" presName="bkgdShape" presStyleLbl="node1" presStyleIdx="0" presStyleCnt="3"/>
      <dgm:spPr/>
      <dgm:t>
        <a:bodyPr/>
        <a:lstStyle/>
        <a:p>
          <a:endParaRPr lang="en-US"/>
        </a:p>
      </dgm:t>
    </dgm:pt>
    <dgm:pt modelId="{02B78234-AC30-448E-8FB1-167EC8A6D680}" type="pres">
      <dgm:prSet presAssocID="{DE1D2674-F42A-413D-8468-8DDF8A862C0F}" presName="nodeTx" presStyleLbl="node1" presStyleIdx="0" presStyleCnt="3">
        <dgm:presLayoutVars>
          <dgm:bulletEnabled val="1"/>
        </dgm:presLayoutVars>
      </dgm:prSet>
      <dgm:spPr/>
      <dgm:t>
        <a:bodyPr/>
        <a:lstStyle/>
        <a:p>
          <a:endParaRPr lang="en-US"/>
        </a:p>
      </dgm:t>
    </dgm:pt>
    <dgm:pt modelId="{70EA794C-2485-4B6F-9295-137FE3739FF3}" type="pres">
      <dgm:prSet presAssocID="{DE1D2674-F42A-413D-8468-8DDF8A862C0F}" presName="invisiNode" presStyleLbl="node1" presStyleIdx="0" presStyleCnt="3"/>
      <dgm:spPr/>
    </dgm:pt>
    <dgm:pt modelId="{0C7CA5CF-93E1-4B4A-9FA8-221B0917D5A1}" type="pres">
      <dgm:prSet presAssocID="{DE1D2674-F42A-413D-8468-8DDF8A862C0F}" presName="imagNode" presStyleLbl="fgImgPlace1" presStyleIdx="0" presStyleCnt="3"/>
      <dgm:spPr>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dgm:spPr>
    </dgm:pt>
    <dgm:pt modelId="{644465B4-E813-4751-962C-B4AAF756845B}" type="pres">
      <dgm:prSet presAssocID="{646DC684-4AAE-4F97-A0C9-A63B31F370CC}" presName="sibTrans" presStyleLbl="sibTrans2D1" presStyleIdx="0" presStyleCnt="0"/>
      <dgm:spPr/>
      <dgm:t>
        <a:bodyPr/>
        <a:lstStyle/>
        <a:p>
          <a:endParaRPr lang="en-US"/>
        </a:p>
      </dgm:t>
    </dgm:pt>
    <dgm:pt modelId="{2889847B-0C48-4397-A17D-AE4F07A56131}" type="pres">
      <dgm:prSet presAssocID="{3C99753B-EB26-4B1A-8784-EDECC8262A19}" presName="compNode" presStyleCnt="0"/>
      <dgm:spPr/>
    </dgm:pt>
    <dgm:pt modelId="{95C5C682-E15A-42D1-B0E0-E7DDBD5F87B2}" type="pres">
      <dgm:prSet presAssocID="{3C99753B-EB26-4B1A-8784-EDECC8262A19}" presName="bkgdShape" presStyleLbl="node1" presStyleIdx="1" presStyleCnt="3"/>
      <dgm:spPr/>
      <dgm:t>
        <a:bodyPr/>
        <a:lstStyle/>
        <a:p>
          <a:endParaRPr lang="en-US"/>
        </a:p>
      </dgm:t>
    </dgm:pt>
    <dgm:pt modelId="{DE8730B3-CA4A-4FF5-A29C-CE4061C7437A}" type="pres">
      <dgm:prSet presAssocID="{3C99753B-EB26-4B1A-8784-EDECC8262A19}" presName="nodeTx" presStyleLbl="node1" presStyleIdx="1" presStyleCnt="3">
        <dgm:presLayoutVars>
          <dgm:bulletEnabled val="1"/>
        </dgm:presLayoutVars>
      </dgm:prSet>
      <dgm:spPr/>
      <dgm:t>
        <a:bodyPr/>
        <a:lstStyle/>
        <a:p>
          <a:endParaRPr lang="en-US"/>
        </a:p>
      </dgm:t>
    </dgm:pt>
    <dgm:pt modelId="{0A2AFB0A-A799-4836-AEB0-2C8649CEA159}" type="pres">
      <dgm:prSet presAssocID="{3C99753B-EB26-4B1A-8784-EDECC8262A19}" presName="invisiNode" presStyleLbl="node1" presStyleIdx="1" presStyleCnt="3"/>
      <dgm:spPr/>
    </dgm:pt>
    <dgm:pt modelId="{DDB0CA3D-D08C-4729-A963-83DE87F4B783}" type="pres">
      <dgm:prSet presAssocID="{3C99753B-EB26-4B1A-8784-EDECC8262A19}" presName="imagNode" presStyleLbl="fgImgPlace1" presStyleIdx="1" presStyleCnt="3"/>
      <dgm:spPr>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dgm:spPr>
    </dgm:pt>
    <dgm:pt modelId="{C5F23A39-1FCB-4523-B80D-5E0FFDD2A983}" type="pres">
      <dgm:prSet presAssocID="{C8B6C32D-8DF2-4466-A62E-B44644843EB5}" presName="sibTrans" presStyleLbl="sibTrans2D1" presStyleIdx="0" presStyleCnt="0"/>
      <dgm:spPr/>
      <dgm:t>
        <a:bodyPr/>
        <a:lstStyle/>
        <a:p>
          <a:endParaRPr lang="en-US"/>
        </a:p>
      </dgm:t>
    </dgm:pt>
    <dgm:pt modelId="{FD8A9CA4-8255-4087-BE86-88C130D2DF5A}" type="pres">
      <dgm:prSet presAssocID="{05A41063-EEB1-4ABA-9EDF-468596656E7C}" presName="compNode" presStyleCnt="0"/>
      <dgm:spPr/>
    </dgm:pt>
    <dgm:pt modelId="{4570A292-8509-4DC6-8FD0-87E36DBE54C8}" type="pres">
      <dgm:prSet presAssocID="{05A41063-EEB1-4ABA-9EDF-468596656E7C}" presName="bkgdShape" presStyleLbl="node1" presStyleIdx="2" presStyleCnt="3"/>
      <dgm:spPr/>
      <dgm:t>
        <a:bodyPr/>
        <a:lstStyle/>
        <a:p>
          <a:endParaRPr lang="en-US"/>
        </a:p>
      </dgm:t>
    </dgm:pt>
    <dgm:pt modelId="{53E47B35-F5EC-4B44-A312-A6BEFC05C9C8}" type="pres">
      <dgm:prSet presAssocID="{05A41063-EEB1-4ABA-9EDF-468596656E7C}" presName="nodeTx" presStyleLbl="node1" presStyleIdx="2" presStyleCnt="3">
        <dgm:presLayoutVars>
          <dgm:bulletEnabled val="1"/>
        </dgm:presLayoutVars>
      </dgm:prSet>
      <dgm:spPr/>
      <dgm:t>
        <a:bodyPr/>
        <a:lstStyle/>
        <a:p>
          <a:endParaRPr lang="en-US"/>
        </a:p>
      </dgm:t>
    </dgm:pt>
    <dgm:pt modelId="{111FCE38-DF6F-4B23-AA16-0BAF0D769145}" type="pres">
      <dgm:prSet presAssocID="{05A41063-EEB1-4ABA-9EDF-468596656E7C}" presName="invisiNode" presStyleLbl="node1" presStyleIdx="2" presStyleCnt="3"/>
      <dgm:spPr/>
    </dgm:pt>
    <dgm:pt modelId="{B485F727-5278-42AD-A655-047AEC235369}" type="pres">
      <dgm:prSet presAssocID="{05A41063-EEB1-4ABA-9EDF-468596656E7C}" presName="imagNode" presStyleLbl="fgImgPlace1" presStyleIdx="2" presStyleCnt="3"/>
      <dgm:spPr>
        <a:blipFill>
          <a:blip xmlns:r="http://schemas.openxmlformats.org/officeDocument/2006/relationships" r:embed="rId3">
            <a:extLst>
              <a:ext uri="{28A0092B-C50C-407E-A947-70E740481C1C}">
                <a14:useLocalDpi xmlns:a14="http://schemas.microsoft.com/office/drawing/2010/main" val="0"/>
              </a:ext>
            </a:extLst>
          </a:blip>
          <a:srcRect/>
          <a:stretch>
            <a:fillRect t="-8000" b="-8000"/>
          </a:stretch>
        </a:blipFill>
      </dgm:spPr>
    </dgm:pt>
  </dgm:ptLst>
  <dgm:cxnLst>
    <dgm:cxn modelId="{D783919F-E245-4C07-9DF9-DF7E4D42546B}" srcId="{F7D47F31-F959-4E98-B3C8-777080F9D3F9}" destId="{05A41063-EEB1-4ABA-9EDF-468596656E7C}" srcOrd="2" destOrd="0" parTransId="{812E6A10-C763-48D9-A251-41F5D8592D93}" sibTransId="{3CF401C6-FAF7-4407-BD47-50AE2A79C42B}"/>
    <dgm:cxn modelId="{B8B9F168-65D3-4CE4-A2C3-EB6DCB5F522E}" type="presOf" srcId="{C8B6C32D-8DF2-4466-A62E-B44644843EB5}" destId="{C5F23A39-1FCB-4523-B80D-5E0FFDD2A983}" srcOrd="0" destOrd="0" presId="urn:microsoft.com/office/officeart/2005/8/layout/hList7"/>
    <dgm:cxn modelId="{55B3C0B9-F04F-45B4-A8E5-53A18793F00D}" type="presOf" srcId="{05A41063-EEB1-4ABA-9EDF-468596656E7C}" destId="{53E47B35-F5EC-4B44-A312-A6BEFC05C9C8}" srcOrd="1" destOrd="0" presId="urn:microsoft.com/office/officeart/2005/8/layout/hList7"/>
    <dgm:cxn modelId="{599161D1-4634-4252-9E58-2811E0DEE3E7}" type="presOf" srcId="{DE1D2674-F42A-413D-8468-8DDF8A862C0F}" destId="{A10BBB77-2DE3-4630-85A2-02610101E001}" srcOrd="0" destOrd="0" presId="urn:microsoft.com/office/officeart/2005/8/layout/hList7"/>
    <dgm:cxn modelId="{23A7701B-3888-461B-BD60-D60E135ACDDC}" srcId="{F7D47F31-F959-4E98-B3C8-777080F9D3F9}" destId="{3C99753B-EB26-4B1A-8784-EDECC8262A19}" srcOrd="1" destOrd="0" parTransId="{6BC859BB-7E4F-4727-9168-2C8917FB8FAD}" sibTransId="{C8B6C32D-8DF2-4466-A62E-B44644843EB5}"/>
    <dgm:cxn modelId="{A8400F43-5000-4BF3-9B8F-E84322C65887}" type="presOf" srcId="{3C99753B-EB26-4B1A-8784-EDECC8262A19}" destId="{DE8730B3-CA4A-4FF5-A29C-CE4061C7437A}" srcOrd="1" destOrd="0" presId="urn:microsoft.com/office/officeart/2005/8/layout/hList7"/>
    <dgm:cxn modelId="{FBCDAA88-FF61-49A9-BB7F-C71ED62979BE}" type="presOf" srcId="{646DC684-4AAE-4F97-A0C9-A63B31F370CC}" destId="{644465B4-E813-4751-962C-B4AAF756845B}" srcOrd="0" destOrd="0" presId="urn:microsoft.com/office/officeart/2005/8/layout/hList7"/>
    <dgm:cxn modelId="{0D6BA92C-92D0-44F9-815D-E6C8792AF79F}" srcId="{F7D47F31-F959-4E98-B3C8-777080F9D3F9}" destId="{DE1D2674-F42A-413D-8468-8DDF8A862C0F}" srcOrd="0" destOrd="0" parTransId="{292CE9E3-4E33-4855-B6A4-6B83E411880B}" sibTransId="{646DC684-4AAE-4F97-A0C9-A63B31F370CC}"/>
    <dgm:cxn modelId="{A2D15919-1FDA-4BDC-89DD-0ABAD04943B5}" type="presOf" srcId="{05A41063-EEB1-4ABA-9EDF-468596656E7C}" destId="{4570A292-8509-4DC6-8FD0-87E36DBE54C8}" srcOrd="0" destOrd="0" presId="urn:microsoft.com/office/officeart/2005/8/layout/hList7"/>
    <dgm:cxn modelId="{50B2A77E-F469-446A-BA95-24A943AD4374}" type="presOf" srcId="{F7D47F31-F959-4E98-B3C8-777080F9D3F9}" destId="{D0C9BE01-B7B2-4F4C-82F8-C7EDE6B0D213}" srcOrd="0" destOrd="0" presId="urn:microsoft.com/office/officeart/2005/8/layout/hList7"/>
    <dgm:cxn modelId="{A2A2C7E2-EC27-4807-B731-91EDAD93558C}" type="presOf" srcId="{DE1D2674-F42A-413D-8468-8DDF8A862C0F}" destId="{02B78234-AC30-448E-8FB1-167EC8A6D680}" srcOrd="1" destOrd="0" presId="urn:microsoft.com/office/officeart/2005/8/layout/hList7"/>
    <dgm:cxn modelId="{FC91F06C-4CD1-4973-9269-FB9B17EFEF26}" type="presOf" srcId="{3C99753B-EB26-4B1A-8784-EDECC8262A19}" destId="{95C5C682-E15A-42D1-B0E0-E7DDBD5F87B2}" srcOrd="0" destOrd="0" presId="urn:microsoft.com/office/officeart/2005/8/layout/hList7"/>
    <dgm:cxn modelId="{AE165736-C1F6-4761-B631-A4628FDBD126}" type="presParOf" srcId="{D0C9BE01-B7B2-4F4C-82F8-C7EDE6B0D213}" destId="{EC00689D-5C16-4708-9F39-8585262F2518}" srcOrd="0" destOrd="0" presId="urn:microsoft.com/office/officeart/2005/8/layout/hList7"/>
    <dgm:cxn modelId="{05BE0605-23B5-4F70-92FD-AC84EADFC3F7}" type="presParOf" srcId="{D0C9BE01-B7B2-4F4C-82F8-C7EDE6B0D213}" destId="{E93FD6DD-A389-4D1B-913D-C9DBF5480E8D}" srcOrd="1" destOrd="0" presId="urn:microsoft.com/office/officeart/2005/8/layout/hList7"/>
    <dgm:cxn modelId="{6D8EABB6-9AD7-45C7-A3D5-809726EE2562}" type="presParOf" srcId="{E93FD6DD-A389-4D1B-913D-C9DBF5480E8D}" destId="{D729D783-A5D1-42BC-A8E7-BDFF3873693B}" srcOrd="0" destOrd="0" presId="urn:microsoft.com/office/officeart/2005/8/layout/hList7"/>
    <dgm:cxn modelId="{1D60D7F4-EDD9-4D4A-9F85-E88E04B00D7B}" type="presParOf" srcId="{D729D783-A5D1-42BC-A8E7-BDFF3873693B}" destId="{A10BBB77-2DE3-4630-85A2-02610101E001}" srcOrd="0" destOrd="0" presId="urn:microsoft.com/office/officeart/2005/8/layout/hList7"/>
    <dgm:cxn modelId="{556212D3-1500-469E-A90B-E8CD5674AED6}" type="presParOf" srcId="{D729D783-A5D1-42BC-A8E7-BDFF3873693B}" destId="{02B78234-AC30-448E-8FB1-167EC8A6D680}" srcOrd="1" destOrd="0" presId="urn:microsoft.com/office/officeart/2005/8/layout/hList7"/>
    <dgm:cxn modelId="{7091939E-9656-4885-A09A-1E8A49364934}" type="presParOf" srcId="{D729D783-A5D1-42BC-A8E7-BDFF3873693B}" destId="{70EA794C-2485-4B6F-9295-137FE3739FF3}" srcOrd="2" destOrd="0" presId="urn:microsoft.com/office/officeart/2005/8/layout/hList7"/>
    <dgm:cxn modelId="{0E1400C2-2F54-42DC-806E-FBD9B2DAE5B6}" type="presParOf" srcId="{D729D783-A5D1-42BC-A8E7-BDFF3873693B}" destId="{0C7CA5CF-93E1-4B4A-9FA8-221B0917D5A1}" srcOrd="3" destOrd="0" presId="urn:microsoft.com/office/officeart/2005/8/layout/hList7"/>
    <dgm:cxn modelId="{484D139E-2139-48F5-8977-802D2A349CB9}" type="presParOf" srcId="{E93FD6DD-A389-4D1B-913D-C9DBF5480E8D}" destId="{644465B4-E813-4751-962C-B4AAF756845B}" srcOrd="1" destOrd="0" presId="urn:microsoft.com/office/officeart/2005/8/layout/hList7"/>
    <dgm:cxn modelId="{2E7DE629-BAF6-42AD-9D2C-8A4D4B46595F}" type="presParOf" srcId="{E93FD6DD-A389-4D1B-913D-C9DBF5480E8D}" destId="{2889847B-0C48-4397-A17D-AE4F07A56131}" srcOrd="2" destOrd="0" presId="urn:microsoft.com/office/officeart/2005/8/layout/hList7"/>
    <dgm:cxn modelId="{8FEE61FF-7238-4896-964E-96EAD96E103F}" type="presParOf" srcId="{2889847B-0C48-4397-A17D-AE4F07A56131}" destId="{95C5C682-E15A-42D1-B0E0-E7DDBD5F87B2}" srcOrd="0" destOrd="0" presId="urn:microsoft.com/office/officeart/2005/8/layout/hList7"/>
    <dgm:cxn modelId="{2DABA0B2-7339-4E80-83CB-83E7DF1C9126}" type="presParOf" srcId="{2889847B-0C48-4397-A17D-AE4F07A56131}" destId="{DE8730B3-CA4A-4FF5-A29C-CE4061C7437A}" srcOrd="1" destOrd="0" presId="urn:microsoft.com/office/officeart/2005/8/layout/hList7"/>
    <dgm:cxn modelId="{8D11E92F-222B-45ED-B8B2-A8667250F00D}" type="presParOf" srcId="{2889847B-0C48-4397-A17D-AE4F07A56131}" destId="{0A2AFB0A-A799-4836-AEB0-2C8649CEA159}" srcOrd="2" destOrd="0" presId="urn:microsoft.com/office/officeart/2005/8/layout/hList7"/>
    <dgm:cxn modelId="{8951161F-7117-4885-88C4-5561224DD5FB}" type="presParOf" srcId="{2889847B-0C48-4397-A17D-AE4F07A56131}" destId="{DDB0CA3D-D08C-4729-A963-83DE87F4B783}" srcOrd="3" destOrd="0" presId="urn:microsoft.com/office/officeart/2005/8/layout/hList7"/>
    <dgm:cxn modelId="{2B7B3F54-960C-47AF-9461-0EAD0F6505CE}" type="presParOf" srcId="{E93FD6DD-A389-4D1B-913D-C9DBF5480E8D}" destId="{C5F23A39-1FCB-4523-B80D-5E0FFDD2A983}" srcOrd="3" destOrd="0" presId="urn:microsoft.com/office/officeart/2005/8/layout/hList7"/>
    <dgm:cxn modelId="{7B55C2D4-5EA7-4576-82E9-3AE0EF6BD316}" type="presParOf" srcId="{E93FD6DD-A389-4D1B-913D-C9DBF5480E8D}" destId="{FD8A9CA4-8255-4087-BE86-88C130D2DF5A}" srcOrd="4" destOrd="0" presId="urn:microsoft.com/office/officeart/2005/8/layout/hList7"/>
    <dgm:cxn modelId="{46FB1552-1895-4FB7-B8CC-1EA2F0F9FDD6}" type="presParOf" srcId="{FD8A9CA4-8255-4087-BE86-88C130D2DF5A}" destId="{4570A292-8509-4DC6-8FD0-87E36DBE54C8}" srcOrd="0" destOrd="0" presId="urn:microsoft.com/office/officeart/2005/8/layout/hList7"/>
    <dgm:cxn modelId="{66B600AC-FF63-4017-847B-7562F1EE3815}" type="presParOf" srcId="{FD8A9CA4-8255-4087-BE86-88C130D2DF5A}" destId="{53E47B35-F5EC-4B44-A312-A6BEFC05C9C8}" srcOrd="1" destOrd="0" presId="urn:microsoft.com/office/officeart/2005/8/layout/hList7"/>
    <dgm:cxn modelId="{CA99B4EA-2869-454E-98EC-4F97D7DEC1E1}" type="presParOf" srcId="{FD8A9CA4-8255-4087-BE86-88C130D2DF5A}" destId="{111FCE38-DF6F-4B23-AA16-0BAF0D769145}" srcOrd="2" destOrd="0" presId="urn:microsoft.com/office/officeart/2005/8/layout/hList7"/>
    <dgm:cxn modelId="{0BA916F7-238D-454A-A570-AB5878BBC036}" type="presParOf" srcId="{FD8A9CA4-8255-4087-BE86-88C130D2DF5A}" destId="{B485F727-5278-42AD-A655-047AEC235369}" srcOrd="3" destOrd="0" presId="urn:microsoft.com/office/officeart/2005/8/layout/hList7"/>
  </dgm:cxnLst>
  <dgm:bg/>
  <dgm:whole/>
  <dgm:extLst>
    <a:ext uri="http://schemas.microsoft.com/office/drawing/2008/diagram">
      <dsp:dataModelExt xmlns:dsp="http://schemas.microsoft.com/office/drawing/2008/diagram" relId="rId8" minVer="http://schemas.openxmlformats.org/drawingml/2006/diagram"/>
    </a:ext>
  </dgm:extLst>
</dgm:dataModel>
</file>

<file path=ppt/diagrams/drawing1.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78A6DE82-73C5-4C0B-9BEB-59FA8487E6AC}">
      <dsp:nvSpPr>
        <dsp:cNvPr id="0" name=""/>
        <dsp:cNvSpPr/>
      </dsp:nvSpPr>
      <dsp:spPr>
        <a:xfrm rot="10800000">
          <a:off x="609600" y="1067"/>
          <a:ext cx="8153399" cy="1397565"/>
        </a:xfrm>
        <a:prstGeom prst="homePlat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16288" tIns="83820" rIns="156464" bIns="83820" numCol="1" spcCol="1270" anchor="t" anchorCtr="0">
          <a:noAutofit/>
        </a:bodyPr>
        <a:lstStyle/>
        <a:p>
          <a:pPr lvl="0" algn="l" defTabSz="977900">
            <a:lnSpc>
              <a:spcPct val="100000"/>
            </a:lnSpc>
            <a:spcBef>
              <a:spcPct val="0"/>
            </a:spcBef>
            <a:spcAft>
              <a:spcPts val="0"/>
            </a:spcAft>
          </a:pPr>
          <a:r>
            <a:rPr lang="en-US" sz="2200" b="0" kern="1200" dirty="0" smtClean="0">
              <a:latin typeface="Corbel"/>
            </a:rPr>
            <a:t>Ethics &amp; Accountability</a:t>
          </a:r>
          <a:endParaRPr lang="en-US" sz="2200" b="0" kern="1200" dirty="0">
            <a:latin typeface="Corbel"/>
          </a:endParaRPr>
        </a:p>
        <a:p>
          <a:pPr marL="114300" lvl="1" indent="-114300" algn="l" defTabSz="622300">
            <a:lnSpc>
              <a:spcPct val="100000"/>
            </a:lnSpc>
            <a:spcBef>
              <a:spcPct val="0"/>
            </a:spcBef>
            <a:spcAft>
              <a:spcPts val="0"/>
            </a:spcAft>
            <a:buChar char="••"/>
          </a:pPr>
          <a:r>
            <a:rPr lang="en-US" sz="1400" b="0" kern="1200" dirty="0" smtClean="0">
              <a:latin typeface="Corbel"/>
            </a:rPr>
            <a:t>The board and individual board members are responsible for ensuring the public’s trust as a part of their fiduciary responsibility.</a:t>
          </a:r>
          <a:endParaRPr lang="en-US" sz="1400" b="0" kern="1200" dirty="0">
            <a:latin typeface="Corbel"/>
          </a:endParaRPr>
        </a:p>
        <a:p>
          <a:pPr marL="114300" lvl="1" indent="-114300" algn="l" defTabSz="622300">
            <a:lnSpc>
              <a:spcPct val="100000"/>
            </a:lnSpc>
            <a:spcBef>
              <a:spcPct val="0"/>
            </a:spcBef>
            <a:spcAft>
              <a:spcPts val="0"/>
            </a:spcAft>
            <a:buChar char="••"/>
          </a:pPr>
          <a:r>
            <a:rPr lang="en-US" sz="1400" b="0" kern="1200" dirty="0" smtClean="0">
              <a:latin typeface="Corbel"/>
            </a:rPr>
            <a:t>The board must ensure that the organization is acting ethically in the way that it is raising and spending funds, and is communicating honestly with the public.</a:t>
          </a:r>
          <a:endParaRPr lang="en-US" sz="1400" b="0" kern="1200" dirty="0">
            <a:latin typeface="Corbel"/>
          </a:endParaRPr>
        </a:p>
      </dsp:txBody>
      <dsp:txXfrm rot="10800000">
        <a:off x="958991" y="1067"/>
        <a:ext cx="7804008" cy="1397565"/>
      </dsp:txXfrm>
    </dsp:sp>
    <dsp:sp modelId="{69B4477D-55E2-4AB9-A3E9-34E719428C7E}">
      <dsp:nvSpPr>
        <dsp:cNvPr id="0" name=""/>
        <dsp:cNvSpPr/>
      </dsp:nvSpPr>
      <dsp:spPr>
        <a:xfrm>
          <a:off x="180504" y="180500"/>
          <a:ext cx="1038698" cy="1038698"/>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l="-15000" r="-15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DD6DBCB-2896-4114-9D6E-81A6B0D9460D}">
      <dsp:nvSpPr>
        <dsp:cNvPr id="0" name=""/>
        <dsp:cNvSpPr/>
      </dsp:nvSpPr>
      <dsp:spPr>
        <a:xfrm rot="10800000">
          <a:off x="609600" y="1815817"/>
          <a:ext cx="8153399" cy="1397565"/>
        </a:xfrm>
        <a:prstGeom prst="homePlate">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16288" tIns="83820" rIns="156464" bIns="83820" numCol="1" spcCol="1270" anchor="t" anchorCtr="0">
          <a:noAutofit/>
        </a:bodyPr>
        <a:lstStyle/>
        <a:p>
          <a:pPr lvl="0" algn="l" defTabSz="977900">
            <a:lnSpc>
              <a:spcPct val="100000"/>
            </a:lnSpc>
            <a:spcBef>
              <a:spcPct val="0"/>
            </a:spcBef>
            <a:spcAft>
              <a:spcPts val="0"/>
            </a:spcAft>
          </a:pPr>
          <a:r>
            <a:rPr lang="en-US" sz="2200" b="0" kern="1200" dirty="0" smtClean="0">
              <a:solidFill>
                <a:schemeClr val="tx1"/>
              </a:solidFill>
              <a:latin typeface="Corbel"/>
            </a:rPr>
            <a:t>Financial Oversight</a:t>
          </a:r>
        </a:p>
        <a:p>
          <a:pPr marL="114300" lvl="1" indent="-114300" algn="l" defTabSz="622300">
            <a:lnSpc>
              <a:spcPct val="100000"/>
            </a:lnSpc>
            <a:spcBef>
              <a:spcPct val="0"/>
            </a:spcBef>
            <a:spcAft>
              <a:spcPts val="0"/>
            </a:spcAft>
            <a:buChar char="••"/>
          </a:pPr>
          <a:r>
            <a:rPr lang="en-US" sz="1400" b="0" kern="1200" dirty="0" smtClean="0">
              <a:latin typeface="Corbel"/>
            </a:rPr>
            <a:t>Board members are responsible for ensuring the organization’s finances are in order. </a:t>
          </a:r>
        </a:p>
        <a:p>
          <a:pPr marL="114300" lvl="1" indent="-114300" algn="l" defTabSz="622300">
            <a:lnSpc>
              <a:spcPct val="100000"/>
            </a:lnSpc>
            <a:spcBef>
              <a:spcPct val="0"/>
            </a:spcBef>
            <a:spcAft>
              <a:spcPts val="0"/>
            </a:spcAft>
            <a:buChar char="••"/>
          </a:pPr>
          <a:r>
            <a:rPr lang="en-US" sz="1400" b="0" kern="1200" dirty="0" smtClean="0">
              <a:latin typeface="Corbel"/>
            </a:rPr>
            <a:t>The board must make sure that the organization has the money it needs to sustain its mission, that it is spending resources wisely, and that it has a reasonable  plan for sustaining programs into the future. </a:t>
          </a:r>
        </a:p>
      </dsp:txBody>
      <dsp:txXfrm rot="10800000">
        <a:off x="958991" y="1815817"/>
        <a:ext cx="7804008" cy="1397565"/>
      </dsp:txXfrm>
    </dsp:sp>
    <dsp:sp modelId="{739087C4-B3EE-49F7-A724-861767CF335D}">
      <dsp:nvSpPr>
        <dsp:cNvPr id="0" name=""/>
        <dsp:cNvSpPr/>
      </dsp:nvSpPr>
      <dsp:spPr>
        <a:xfrm>
          <a:off x="165375" y="1981198"/>
          <a:ext cx="1066803" cy="1066803"/>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l="-5000" r="-5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F6243DAA-6CEB-4D9A-AEBE-581FBC49DFC4}">
      <dsp:nvSpPr>
        <dsp:cNvPr id="0" name=""/>
        <dsp:cNvSpPr/>
      </dsp:nvSpPr>
      <dsp:spPr>
        <a:xfrm rot="10800000">
          <a:off x="609600" y="3630566"/>
          <a:ext cx="8153399" cy="1397565"/>
        </a:xfrm>
        <a:prstGeom prst="homePlate">
          <a:avLst/>
        </a:prstGeom>
        <a:solidFill>
          <a:schemeClr val="accent4">
            <a:hueOff val="0"/>
            <a:satOff val="0"/>
            <a:lumOff val="0"/>
            <a:alphaOff val="0"/>
          </a:schemeClr>
        </a:solidFill>
        <a:ln w="19050" cap="flat" cmpd="sng" algn="ctr">
          <a:solidFill>
            <a:schemeClr val="accent3"/>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616288" tIns="83820" rIns="156464" bIns="83820" numCol="1" spcCol="1270" anchor="t" anchorCtr="0">
          <a:noAutofit/>
        </a:bodyPr>
        <a:lstStyle/>
        <a:p>
          <a:pPr lvl="0" algn="l" defTabSz="977900" rtl="0">
            <a:lnSpc>
              <a:spcPct val="100000"/>
            </a:lnSpc>
            <a:spcBef>
              <a:spcPct val="0"/>
            </a:spcBef>
            <a:spcAft>
              <a:spcPts val="0"/>
            </a:spcAft>
          </a:pPr>
          <a:r>
            <a:rPr lang="en-US" sz="2200" b="0" kern="1200" dirty="0" smtClean="0">
              <a:solidFill>
                <a:schemeClr val="accent3"/>
              </a:solidFill>
              <a:latin typeface="Corbel"/>
            </a:rPr>
            <a:t>Raising Funds</a:t>
          </a:r>
          <a:endParaRPr lang="en-US" sz="2200" b="0" kern="1200" dirty="0">
            <a:solidFill>
              <a:schemeClr val="accent3"/>
            </a:solidFill>
            <a:latin typeface="Corbel"/>
          </a:endParaRPr>
        </a:p>
        <a:p>
          <a:pPr marL="114300" lvl="1" indent="-114300" algn="l" defTabSz="622300" rtl="0">
            <a:lnSpc>
              <a:spcPct val="100000"/>
            </a:lnSpc>
            <a:spcBef>
              <a:spcPct val="0"/>
            </a:spcBef>
            <a:spcAft>
              <a:spcPts val="0"/>
            </a:spcAft>
            <a:buChar char="••"/>
          </a:pPr>
          <a:r>
            <a:rPr lang="en-US" sz="1400" b="0" kern="1200" dirty="0" smtClean="0">
              <a:solidFill>
                <a:schemeClr val="accent3"/>
              </a:solidFill>
              <a:latin typeface="Corbel"/>
            </a:rPr>
            <a:t>Board members are expected to act as volunteer fundraisers for the organization.</a:t>
          </a:r>
          <a:endParaRPr lang="en-US" sz="1400" b="0" kern="1200" dirty="0">
            <a:solidFill>
              <a:schemeClr val="accent3"/>
            </a:solidFill>
            <a:latin typeface="Corbel"/>
          </a:endParaRPr>
        </a:p>
        <a:p>
          <a:pPr marL="114300" lvl="1" indent="-114300" algn="l" defTabSz="622300" rtl="0">
            <a:lnSpc>
              <a:spcPct val="100000"/>
            </a:lnSpc>
            <a:spcBef>
              <a:spcPct val="0"/>
            </a:spcBef>
            <a:spcAft>
              <a:spcPts val="0"/>
            </a:spcAft>
            <a:buChar char="••"/>
          </a:pPr>
          <a:r>
            <a:rPr lang="en-US" sz="1400" b="0" kern="1200" dirty="0" smtClean="0">
              <a:solidFill>
                <a:schemeClr val="accent3"/>
              </a:solidFill>
              <a:latin typeface="Corbel"/>
            </a:rPr>
            <a:t>Board members should be actively involved in securing donations and making personally significant contributions in support of the organization’s mission.</a:t>
          </a:r>
          <a:endParaRPr lang="en-US" sz="1400" b="0" kern="1200" dirty="0">
            <a:solidFill>
              <a:schemeClr val="accent3"/>
            </a:solidFill>
            <a:latin typeface="Corbel"/>
          </a:endParaRPr>
        </a:p>
      </dsp:txBody>
      <dsp:txXfrm rot="10800000">
        <a:off x="958991" y="3630566"/>
        <a:ext cx="7804008" cy="1397565"/>
      </dsp:txXfrm>
    </dsp:sp>
    <dsp:sp modelId="{41DA19E4-7726-49E1-81F7-F29FA684CBFE}">
      <dsp:nvSpPr>
        <dsp:cNvPr id="0" name=""/>
        <dsp:cNvSpPr/>
      </dsp:nvSpPr>
      <dsp:spPr>
        <a:xfrm>
          <a:off x="178359" y="3808931"/>
          <a:ext cx="1040837" cy="1040837"/>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a:stretch>
        </a:blipFill>
        <a:ln w="19050" cap="flat" cmpd="sng" algn="ctr">
          <a:solidFill>
            <a:schemeClr val="accent3"/>
          </a:solidFill>
          <a:prstDash val="solid"/>
        </a:ln>
        <a:effectLst/>
      </dsp:spPr>
      <dsp:style>
        <a:lnRef idx="2">
          <a:scrgbClr r="0" g="0" b="0"/>
        </a:lnRef>
        <a:fillRef idx="1">
          <a:scrgbClr r="0" g="0" b="0"/>
        </a:fillRef>
        <a:effectRef idx="0">
          <a:scrgbClr r="0" g="0" b="0"/>
        </a:effectRef>
        <a:fontRef idx="minor"/>
      </dsp:style>
    </dsp:sp>
  </dsp:spTree>
</dsp:drawing>
</file>

<file path=ppt/diagrams/drawing2.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5FFCFB18-FF6B-4071-B9B7-555684D27629}">
      <dsp:nvSpPr>
        <dsp:cNvPr id="0" name=""/>
        <dsp:cNvSpPr/>
      </dsp:nvSpPr>
      <dsp:spPr>
        <a:xfrm>
          <a:off x="3279709" y="2674619"/>
          <a:ext cx="3268980" cy="3268980"/>
        </a:xfrm>
        <a:prstGeom prst="gear9">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latin typeface="Corbel"/>
            </a:rPr>
            <a:t>Do we have enough support to fund our mission?</a:t>
          </a:r>
          <a:endParaRPr lang="en-US" sz="1900" kern="1200" dirty="0">
            <a:latin typeface="Corbel"/>
          </a:endParaRPr>
        </a:p>
      </dsp:txBody>
      <dsp:txXfrm>
        <a:off x="3936919" y="3440362"/>
        <a:ext cx="1954560" cy="1680323"/>
      </dsp:txXfrm>
    </dsp:sp>
    <dsp:sp modelId="{42B75433-ED09-497F-9882-FDE1BDD935F1}">
      <dsp:nvSpPr>
        <dsp:cNvPr id="0" name=""/>
        <dsp:cNvSpPr/>
      </dsp:nvSpPr>
      <dsp:spPr>
        <a:xfrm>
          <a:off x="1377749" y="1901951"/>
          <a:ext cx="2377440" cy="2377440"/>
        </a:xfrm>
        <a:prstGeom prst="gear6">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latin typeface="Corbel"/>
            </a:rPr>
            <a:t>Are our fundraising practices ethical?</a:t>
          </a:r>
          <a:endParaRPr lang="en-US" sz="1900" kern="1200" dirty="0">
            <a:latin typeface="Corbel"/>
          </a:endParaRPr>
        </a:p>
      </dsp:txBody>
      <dsp:txXfrm>
        <a:off x="1976277" y="2504096"/>
        <a:ext cx="1180384" cy="1173150"/>
      </dsp:txXfrm>
    </dsp:sp>
    <dsp:sp modelId="{45004AA1-8F46-432B-97FE-AFB79FDBC1A9}">
      <dsp:nvSpPr>
        <dsp:cNvPr id="0" name=""/>
        <dsp:cNvSpPr/>
      </dsp:nvSpPr>
      <dsp:spPr>
        <a:xfrm rot="20700000">
          <a:off x="2709372" y="261761"/>
          <a:ext cx="2329405" cy="2329405"/>
        </a:xfrm>
        <a:prstGeom prst="gear6">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24130" tIns="24130" rIns="24130" bIns="24130" numCol="1" spcCol="1270" anchor="ctr" anchorCtr="0">
          <a:noAutofit/>
        </a:bodyPr>
        <a:lstStyle/>
        <a:p>
          <a:pPr lvl="0" algn="ctr" defTabSz="844550">
            <a:lnSpc>
              <a:spcPct val="90000"/>
            </a:lnSpc>
            <a:spcBef>
              <a:spcPct val="0"/>
            </a:spcBef>
            <a:spcAft>
              <a:spcPct val="35000"/>
            </a:spcAft>
          </a:pPr>
          <a:r>
            <a:rPr lang="en-US" sz="1900" kern="1200" dirty="0" smtClean="0">
              <a:solidFill>
                <a:schemeClr val="bg2"/>
              </a:solidFill>
              <a:latin typeface="Corbel"/>
            </a:rPr>
            <a:t>Are we investing in growth?</a:t>
          </a:r>
          <a:endParaRPr lang="en-US" sz="1900" kern="1200" dirty="0">
            <a:solidFill>
              <a:schemeClr val="bg2"/>
            </a:solidFill>
            <a:latin typeface="Corbel"/>
          </a:endParaRPr>
        </a:p>
      </dsp:txBody>
      <dsp:txXfrm rot="-20700000">
        <a:off x="3220279" y="772667"/>
        <a:ext cx="1307592" cy="1307592"/>
      </dsp:txXfrm>
    </dsp:sp>
    <dsp:sp modelId="{566EA086-5A3B-4E2F-9D0E-3E2F0C846ED9}">
      <dsp:nvSpPr>
        <dsp:cNvPr id="0" name=""/>
        <dsp:cNvSpPr/>
      </dsp:nvSpPr>
      <dsp:spPr>
        <a:xfrm>
          <a:off x="3048013" y="2170076"/>
          <a:ext cx="4184294" cy="4184294"/>
        </a:xfrm>
        <a:prstGeom prst="circularArrow">
          <a:avLst>
            <a:gd name="adj1" fmla="val 4688"/>
            <a:gd name="adj2" fmla="val 299029"/>
            <a:gd name="adj3" fmla="val 2546544"/>
            <a:gd name="adj4" fmla="val 15797322"/>
            <a:gd name="adj5" fmla="val 5469"/>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FF60C33E-02FA-4EEE-A432-D04E758E83F6}">
      <dsp:nvSpPr>
        <dsp:cNvPr id="0" name=""/>
        <dsp:cNvSpPr/>
      </dsp:nvSpPr>
      <dsp:spPr>
        <a:xfrm>
          <a:off x="956722" y="1368407"/>
          <a:ext cx="3040151" cy="3040151"/>
        </a:xfrm>
        <a:prstGeom prst="leftCircularArrow">
          <a:avLst>
            <a:gd name="adj1" fmla="val 6452"/>
            <a:gd name="adj2" fmla="val 429999"/>
            <a:gd name="adj3" fmla="val 10489124"/>
            <a:gd name="adj4" fmla="val 14837806"/>
            <a:gd name="adj5" fmla="val 7527"/>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 modelId="{4075DAB0-3DFD-438B-BE15-3A40E7413E2B}">
      <dsp:nvSpPr>
        <dsp:cNvPr id="0" name=""/>
        <dsp:cNvSpPr/>
      </dsp:nvSpPr>
      <dsp:spPr>
        <a:xfrm>
          <a:off x="2170535" y="-255973"/>
          <a:ext cx="3277895" cy="3277895"/>
        </a:xfrm>
        <a:prstGeom prst="circularArrow">
          <a:avLst>
            <a:gd name="adj1" fmla="val 5984"/>
            <a:gd name="adj2" fmla="val 394124"/>
            <a:gd name="adj3" fmla="val 13313824"/>
            <a:gd name="adj4" fmla="val 10508221"/>
            <a:gd name="adj5" fmla="val 6981"/>
          </a:avLst>
        </a:prstGeom>
        <a:solidFill>
          <a:schemeClr val="accent4">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sp>
  </dsp:spTree>
</dsp:drawing>
</file>

<file path=ppt/diagrams/drawing3.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6EF4E6-6B27-456B-B810-F2BF3FA49DD0}">
      <dsp:nvSpPr>
        <dsp:cNvPr id="0" name=""/>
        <dsp:cNvSpPr/>
      </dsp:nvSpPr>
      <dsp:spPr>
        <a:xfrm rot="21300000">
          <a:off x="14078" y="1901413"/>
          <a:ext cx="4128498" cy="503322"/>
        </a:xfrm>
        <a:prstGeom prst="mathMinus">
          <a:avLst/>
        </a:prstGeom>
        <a:solidFill>
          <a:schemeClr val="accent2">
            <a:tint val="4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A8663CB-79B3-41CD-80A9-BE87C84A273E}">
      <dsp:nvSpPr>
        <dsp:cNvPr id="0" name=""/>
        <dsp:cNvSpPr/>
      </dsp:nvSpPr>
      <dsp:spPr>
        <a:xfrm>
          <a:off x="498798" y="215307"/>
          <a:ext cx="1246996" cy="1722459"/>
        </a:xfrm>
        <a:prstGeom prst="downArrow">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488A93E-79BC-4ED9-AADF-88A71A0EA323}">
      <dsp:nvSpPr>
        <dsp:cNvPr id="0" name=""/>
        <dsp:cNvSpPr/>
      </dsp:nvSpPr>
      <dsp:spPr>
        <a:xfrm>
          <a:off x="2203027" y="0"/>
          <a:ext cx="1330129" cy="18085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l" defTabSz="711200">
            <a:lnSpc>
              <a:spcPct val="90000"/>
            </a:lnSpc>
            <a:spcBef>
              <a:spcPct val="0"/>
            </a:spcBef>
            <a:spcAft>
              <a:spcPct val="35000"/>
            </a:spcAft>
          </a:pPr>
          <a:r>
            <a:rPr lang="en-US" sz="1600" kern="1200" dirty="0" smtClean="0">
              <a:latin typeface="Corbel"/>
            </a:rPr>
            <a:t>Low Cost of Fundraising</a:t>
          </a:r>
          <a:endParaRPr lang="en-US" sz="1600" kern="1200" dirty="0">
            <a:latin typeface="Corbel"/>
          </a:endParaRPr>
        </a:p>
        <a:p>
          <a:pPr marL="114300" lvl="1" indent="-114300" algn="l" defTabSz="533400">
            <a:lnSpc>
              <a:spcPct val="90000"/>
            </a:lnSpc>
            <a:spcBef>
              <a:spcPct val="0"/>
            </a:spcBef>
            <a:spcAft>
              <a:spcPct val="15000"/>
            </a:spcAft>
            <a:buChar char="••"/>
          </a:pPr>
          <a:r>
            <a:rPr lang="en-US" sz="1200" kern="1200" dirty="0" smtClean="0">
              <a:latin typeface="Corbel"/>
            </a:rPr>
            <a:t>Not paying for broad outreach</a:t>
          </a:r>
          <a:endParaRPr lang="en-US" sz="1200" kern="1200" dirty="0">
            <a:latin typeface="Corbel"/>
          </a:endParaRPr>
        </a:p>
      </dsp:txBody>
      <dsp:txXfrm>
        <a:off x="2203027" y="0"/>
        <a:ext cx="1330129" cy="1808582"/>
      </dsp:txXfrm>
    </dsp:sp>
    <dsp:sp modelId="{1512DBAC-7C1C-4A23-8D12-390EABB74BF0}">
      <dsp:nvSpPr>
        <dsp:cNvPr id="0" name=""/>
        <dsp:cNvSpPr/>
      </dsp:nvSpPr>
      <dsp:spPr>
        <a:xfrm>
          <a:off x="2410860" y="2368381"/>
          <a:ext cx="1246996" cy="1722459"/>
        </a:xfrm>
        <a:prstGeom prst="upArrow">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720946B-96D8-4A0D-AF3B-7AEFF86612E0}">
      <dsp:nvSpPr>
        <dsp:cNvPr id="0" name=""/>
        <dsp:cNvSpPr/>
      </dsp:nvSpPr>
      <dsp:spPr>
        <a:xfrm>
          <a:off x="623498" y="2497566"/>
          <a:ext cx="1330129" cy="18085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13792" tIns="113792" rIns="113792" bIns="113792" numCol="1" spcCol="1270" anchor="ctr" anchorCtr="0">
          <a:noAutofit/>
        </a:bodyPr>
        <a:lstStyle/>
        <a:p>
          <a:pPr lvl="0" algn="l" defTabSz="711200">
            <a:lnSpc>
              <a:spcPct val="90000"/>
            </a:lnSpc>
            <a:spcBef>
              <a:spcPct val="0"/>
            </a:spcBef>
            <a:spcAft>
              <a:spcPct val="35000"/>
            </a:spcAft>
          </a:pPr>
          <a:r>
            <a:rPr lang="en-US" sz="1600" kern="1200" dirty="0" smtClean="0">
              <a:latin typeface="Corbel"/>
            </a:rPr>
            <a:t>High Dependency Quotient</a:t>
          </a:r>
          <a:endParaRPr lang="en-US" sz="1600" kern="1200" dirty="0">
            <a:latin typeface="Corbel"/>
          </a:endParaRPr>
        </a:p>
        <a:p>
          <a:pPr marL="114300" lvl="1" indent="-114300" algn="l" defTabSz="533400">
            <a:lnSpc>
              <a:spcPct val="90000"/>
            </a:lnSpc>
            <a:spcBef>
              <a:spcPct val="0"/>
            </a:spcBef>
            <a:spcAft>
              <a:spcPct val="15000"/>
            </a:spcAft>
            <a:buChar char="••"/>
          </a:pPr>
          <a:r>
            <a:rPr lang="en-US" sz="1200" kern="1200" dirty="0">
              <a:latin typeface="Corbel"/>
            </a:rPr>
            <a:t>Dependent on </a:t>
          </a:r>
          <a:r>
            <a:rPr lang="en-US" sz="1200" kern="1200" dirty="0" smtClean="0">
              <a:latin typeface="Corbel"/>
            </a:rPr>
            <a:t>a few big donors</a:t>
          </a:r>
          <a:endParaRPr lang="en-US" sz="1200" kern="1200" dirty="0">
            <a:latin typeface="Corbel"/>
          </a:endParaRPr>
        </a:p>
      </dsp:txBody>
      <dsp:txXfrm>
        <a:off x="623498" y="2497566"/>
        <a:ext cx="1330129" cy="1808582"/>
      </dsp:txXfrm>
    </dsp:sp>
  </dsp:spTree>
</dsp:drawing>
</file>

<file path=ppt/diagrams/drawing4.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F6EF4E6-6B27-456B-B810-F2BF3FA49DD0}">
      <dsp:nvSpPr>
        <dsp:cNvPr id="0" name=""/>
        <dsp:cNvSpPr/>
      </dsp:nvSpPr>
      <dsp:spPr>
        <a:xfrm rot="21300000">
          <a:off x="13328" y="1905908"/>
          <a:ext cx="4316742" cy="494332"/>
        </a:xfrm>
        <a:prstGeom prst="mathMinus">
          <a:avLst/>
        </a:prstGeom>
        <a:solidFill>
          <a:schemeClr val="accent2">
            <a:tint val="4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A8663CB-79B3-41CD-80A9-BE87C84A273E}">
      <dsp:nvSpPr>
        <dsp:cNvPr id="0" name=""/>
        <dsp:cNvSpPr/>
      </dsp:nvSpPr>
      <dsp:spPr>
        <a:xfrm>
          <a:off x="521208" y="215307"/>
          <a:ext cx="1303020" cy="1722459"/>
        </a:xfrm>
        <a:prstGeom prst="downArrow">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E488A93E-79BC-4ED9-AADF-88A71A0EA323}">
      <dsp:nvSpPr>
        <dsp:cNvPr id="0" name=""/>
        <dsp:cNvSpPr/>
      </dsp:nvSpPr>
      <dsp:spPr>
        <a:xfrm>
          <a:off x="2302002" y="0"/>
          <a:ext cx="1389888" cy="18085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120904" numCol="1" spcCol="1270" anchor="ctr" anchorCtr="0">
          <a:noAutofit/>
        </a:bodyPr>
        <a:lstStyle/>
        <a:p>
          <a:pPr lvl="0" algn="l" defTabSz="755650">
            <a:lnSpc>
              <a:spcPct val="90000"/>
            </a:lnSpc>
            <a:spcBef>
              <a:spcPct val="0"/>
            </a:spcBef>
            <a:spcAft>
              <a:spcPct val="35000"/>
            </a:spcAft>
          </a:pPr>
          <a:r>
            <a:rPr lang="en-US" sz="1700" kern="1200" dirty="0" smtClean="0">
              <a:latin typeface="Corbel"/>
            </a:rPr>
            <a:t>Low Dependency Quotient</a:t>
          </a:r>
          <a:endParaRPr lang="en-US" sz="1700" kern="1200" dirty="0">
            <a:latin typeface="Corbel"/>
          </a:endParaRPr>
        </a:p>
        <a:p>
          <a:pPr marL="114300" lvl="1" indent="-114300" algn="l" defTabSz="577850">
            <a:lnSpc>
              <a:spcPct val="90000"/>
            </a:lnSpc>
            <a:spcBef>
              <a:spcPct val="0"/>
            </a:spcBef>
            <a:spcAft>
              <a:spcPct val="15000"/>
            </a:spcAft>
            <a:buChar char="••"/>
          </a:pPr>
          <a:r>
            <a:rPr lang="en-US" sz="1300" kern="1200" dirty="0" smtClean="0">
              <a:latin typeface="Corbel"/>
            </a:rPr>
            <a:t>Support from lots of donors</a:t>
          </a:r>
          <a:endParaRPr lang="en-US" sz="1300" kern="1200" dirty="0">
            <a:latin typeface="Corbel"/>
          </a:endParaRPr>
        </a:p>
      </dsp:txBody>
      <dsp:txXfrm>
        <a:off x="2302002" y="0"/>
        <a:ext cx="1389888" cy="1808582"/>
      </dsp:txXfrm>
    </dsp:sp>
    <dsp:sp modelId="{1512DBAC-7C1C-4A23-8D12-390EABB74BF0}">
      <dsp:nvSpPr>
        <dsp:cNvPr id="0" name=""/>
        <dsp:cNvSpPr/>
      </dsp:nvSpPr>
      <dsp:spPr>
        <a:xfrm>
          <a:off x="2519172" y="2368381"/>
          <a:ext cx="1303020" cy="1722459"/>
        </a:xfrm>
        <a:prstGeom prst="upArrow">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sp>
    <dsp:sp modelId="{8720946B-96D8-4A0D-AF3B-7AEFF86612E0}">
      <dsp:nvSpPr>
        <dsp:cNvPr id="0" name=""/>
        <dsp:cNvSpPr/>
      </dsp:nvSpPr>
      <dsp:spPr>
        <a:xfrm>
          <a:off x="651510" y="2497566"/>
          <a:ext cx="1389888" cy="1808582"/>
        </a:xfrm>
        <a:prstGeom prst="rect">
          <a:avLst/>
        </a:prstGeom>
        <a:noFill/>
        <a:ln>
          <a:noFill/>
        </a:ln>
        <a:effectLst/>
      </dsp:spPr>
      <dsp:style>
        <a:lnRef idx="0">
          <a:scrgbClr r="0" g="0" b="0"/>
        </a:lnRef>
        <a:fillRef idx="0">
          <a:scrgbClr r="0" g="0" b="0"/>
        </a:fillRef>
        <a:effectRef idx="0">
          <a:scrgbClr r="0" g="0" b="0"/>
        </a:effectRef>
        <a:fontRef idx="minor"/>
      </dsp:style>
      <dsp:txBody>
        <a:bodyPr spcFirstLastPara="0" vert="horz" wrap="square" lIns="120904" tIns="120904" rIns="120904" bIns="120904" numCol="1" spcCol="1270" anchor="ctr" anchorCtr="0">
          <a:noAutofit/>
        </a:bodyPr>
        <a:lstStyle/>
        <a:p>
          <a:pPr lvl="0" algn="l" defTabSz="755650">
            <a:lnSpc>
              <a:spcPct val="90000"/>
            </a:lnSpc>
            <a:spcBef>
              <a:spcPct val="0"/>
            </a:spcBef>
            <a:spcAft>
              <a:spcPct val="35000"/>
            </a:spcAft>
          </a:pPr>
          <a:r>
            <a:rPr lang="en-US" sz="1700" kern="1200" dirty="0" smtClean="0">
              <a:latin typeface="Corbel"/>
            </a:rPr>
            <a:t>High Cost of Fundraising</a:t>
          </a:r>
          <a:endParaRPr lang="en-US" sz="1700" kern="1200" dirty="0">
            <a:latin typeface="Corbel"/>
          </a:endParaRPr>
        </a:p>
        <a:p>
          <a:pPr marL="114300" lvl="1" indent="-114300" algn="l" defTabSz="577850">
            <a:lnSpc>
              <a:spcPct val="90000"/>
            </a:lnSpc>
            <a:spcBef>
              <a:spcPct val="0"/>
            </a:spcBef>
            <a:spcAft>
              <a:spcPct val="15000"/>
            </a:spcAft>
            <a:buChar char="••"/>
          </a:pPr>
          <a:r>
            <a:rPr lang="en-US" sz="1300" kern="1200" dirty="0" smtClean="0">
              <a:latin typeface="Corbel"/>
            </a:rPr>
            <a:t>Paying to reach them</a:t>
          </a:r>
          <a:endParaRPr lang="en-US" sz="1300" kern="1200" dirty="0">
            <a:latin typeface="Corbel"/>
          </a:endParaRPr>
        </a:p>
      </dsp:txBody>
      <dsp:txXfrm>
        <a:off x="651510" y="2497566"/>
        <a:ext cx="1389888" cy="1808582"/>
      </dsp:txXfrm>
    </dsp:sp>
  </dsp:spTree>
</dsp:drawing>
</file>

<file path=ppt/diagrams/drawing5.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42E776B3-7716-4B7D-979A-4C040D2A2D55}">
      <dsp:nvSpPr>
        <dsp:cNvPr id="0" name=""/>
        <dsp:cNvSpPr/>
      </dsp:nvSpPr>
      <dsp:spPr>
        <a:xfrm>
          <a:off x="404028" y="487"/>
          <a:ext cx="3781780" cy="1949996"/>
        </a:xfrm>
        <a:prstGeom prst="ellipse">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0" kern="1200" dirty="0">
              <a:latin typeface="Corbel"/>
            </a:rPr>
            <a:t>Enough Money to Fund Programs</a:t>
          </a:r>
          <a:br>
            <a:rPr lang="en-US" sz="2400" b="0" kern="1200" dirty="0">
              <a:latin typeface="Corbel"/>
            </a:rPr>
          </a:br>
          <a:r>
            <a:rPr lang="en-US" sz="1200" b="0" i="1" kern="1200" dirty="0">
              <a:latin typeface="Corbel"/>
            </a:rPr>
            <a:t>(total fundraising net)</a:t>
          </a:r>
        </a:p>
      </dsp:txBody>
      <dsp:txXfrm>
        <a:off x="957857" y="286057"/>
        <a:ext cx="2674122" cy="1378856"/>
      </dsp:txXfrm>
    </dsp:sp>
    <dsp:sp modelId="{62242F10-35D0-475F-AEF8-851C9F44D452}">
      <dsp:nvSpPr>
        <dsp:cNvPr id="0" name=""/>
        <dsp:cNvSpPr/>
      </dsp:nvSpPr>
      <dsp:spPr>
        <a:xfrm>
          <a:off x="1837949" y="2078435"/>
          <a:ext cx="913937" cy="913937"/>
        </a:xfrm>
        <a:prstGeom prst="mathPlus">
          <a:avLst/>
        </a:prstGeom>
        <a:solidFill>
          <a:schemeClr val="accent2">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666750">
            <a:lnSpc>
              <a:spcPct val="90000"/>
            </a:lnSpc>
            <a:spcBef>
              <a:spcPct val="0"/>
            </a:spcBef>
            <a:spcAft>
              <a:spcPct val="35000"/>
            </a:spcAft>
          </a:pPr>
          <a:endParaRPr lang="en-US" sz="1500" b="0" kern="1200"/>
        </a:p>
      </dsp:txBody>
      <dsp:txXfrm>
        <a:off x="1959091" y="2427925"/>
        <a:ext cx="671653" cy="214957"/>
      </dsp:txXfrm>
    </dsp:sp>
    <dsp:sp modelId="{BFC501D0-A761-4EDA-A986-99C785A098C5}">
      <dsp:nvSpPr>
        <dsp:cNvPr id="0" name=""/>
        <dsp:cNvSpPr/>
      </dsp:nvSpPr>
      <dsp:spPr>
        <a:xfrm>
          <a:off x="398836" y="3120324"/>
          <a:ext cx="3792164" cy="2060788"/>
        </a:xfrm>
        <a:prstGeom prst="ellipse">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0480" tIns="30480" rIns="30480" bIns="30480" numCol="1" spcCol="1270" anchor="ctr" anchorCtr="0">
          <a:noAutofit/>
        </a:bodyPr>
        <a:lstStyle/>
        <a:p>
          <a:pPr lvl="0" algn="ctr" defTabSz="1066800">
            <a:lnSpc>
              <a:spcPct val="90000"/>
            </a:lnSpc>
            <a:spcBef>
              <a:spcPct val="0"/>
            </a:spcBef>
            <a:spcAft>
              <a:spcPct val="35000"/>
            </a:spcAft>
          </a:pPr>
          <a:r>
            <a:rPr lang="en-US" sz="2400" b="0" kern="1200" dirty="0">
              <a:latin typeface="Corbel"/>
            </a:rPr>
            <a:t>A Responsible Balance </a:t>
          </a:r>
          <a:r>
            <a:rPr lang="en-US" sz="2400" b="0" kern="1200" dirty="0" smtClean="0">
              <a:latin typeface="Corbel"/>
            </a:rPr>
            <a:t>of </a:t>
          </a:r>
          <a:br>
            <a:rPr lang="en-US" sz="2400" b="0" kern="1200" dirty="0" smtClean="0">
              <a:latin typeface="Corbel"/>
            </a:rPr>
          </a:br>
          <a:r>
            <a:rPr lang="en-US" sz="2400" b="0" kern="1200" dirty="0" smtClean="0">
              <a:latin typeface="Corbel"/>
            </a:rPr>
            <a:t>Risk </a:t>
          </a:r>
          <a:r>
            <a:rPr lang="en-US" sz="2400" b="0" kern="1200" dirty="0">
              <a:latin typeface="Corbel"/>
            </a:rPr>
            <a:t>and Reward </a:t>
          </a:r>
          <a:r>
            <a:rPr lang="en-US" sz="2400" b="0" kern="1200" dirty="0" smtClean="0">
              <a:latin typeface="Corbel"/>
            </a:rPr>
            <a:t/>
          </a:r>
          <a:br>
            <a:rPr lang="en-US" sz="2400" b="0" kern="1200" dirty="0" smtClean="0">
              <a:latin typeface="Corbel"/>
            </a:rPr>
          </a:br>
          <a:r>
            <a:rPr lang="en-US" sz="1200" b="0" i="1" kern="1200" dirty="0" smtClean="0">
              <a:latin typeface="Corbel"/>
            </a:rPr>
            <a:t>(Dependency </a:t>
          </a:r>
          <a:r>
            <a:rPr lang="en-US" sz="1200" b="0" i="1" kern="1200" dirty="0">
              <a:latin typeface="Corbel"/>
            </a:rPr>
            <a:t>Quotient </a:t>
          </a:r>
          <a:r>
            <a:rPr lang="en-US" sz="1200" b="0" i="1" kern="1200" dirty="0" smtClean="0">
              <a:latin typeface="Corbel"/>
            </a:rPr>
            <a:t/>
          </a:r>
          <a:br>
            <a:rPr lang="en-US" sz="1200" b="0" i="1" kern="1200" dirty="0" smtClean="0">
              <a:latin typeface="Corbel"/>
            </a:rPr>
          </a:br>
          <a:r>
            <a:rPr lang="en-US" sz="1200" b="0" i="1" kern="1200" dirty="0" smtClean="0">
              <a:latin typeface="Corbel"/>
            </a:rPr>
            <a:t>&amp; </a:t>
          </a:r>
          <a:r>
            <a:rPr lang="en-US" sz="1200" b="0" i="1" kern="1200" dirty="0">
              <a:latin typeface="Corbel"/>
            </a:rPr>
            <a:t>Cost of Fundraising)</a:t>
          </a:r>
        </a:p>
      </dsp:txBody>
      <dsp:txXfrm>
        <a:off x="954186" y="3422119"/>
        <a:ext cx="2681464" cy="1457198"/>
      </dsp:txXfrm>
    </dsp:sp>
    <dsp:sp modelId="{DE0B008D-7212-4D4D-8340-E7CAB42F5858}">
      <dsp:nvSpPr>
        <dsp:cNvPr id="0" name=""/>
        <dsp:cNvSpPr/>
      </dsp:nvSpPr>
      <dsp:spPr>
        <a:xfrm>
          <a:off x="4427364" y="2297709"/>
          <a:ext cx="501090" cy="586180"/>
        </a:xfrm>
        <a:prstGeom prst="rightArrow">
          <a:avLst>
            <a:gd name="adj1" fmla="val 60000"/>
            <a:gd name="adj2" fmla="val 50000"/>
          </a:avLst>
        </a:prstGeom>
        <a:solidFill>
          <a:schemeClr val="accent3">
            <a:hueOff val="0"/>
            <a:satOff val="0"/>
            <a:lumOff val="0"/>
            <a:alphaOff val="0"/>
          </a:schemeClr>
        </a:solidFill>
        <a:ln>
          <a:noFill/>
        </a:ln>
        <a:effectLst/>
      </dsp:spPr>
      <dsp:style>
        <a:lnRef idx="0">
          <a:scrgbClr r="0" g="0" b="0"/>
        </a:lnRef>
        <a:fillRef idx="1">
          <a:scrgbClr r="0" g="0" b="0"/>
        </a:fillRef>
        <a:effectRef idx="0">
          <a:scrgbClr r="0" g="0" b="0"/>
        </a:effectRef>
        <a:fontRef idx="minor">
          <a:schemeClr val="lt1"/>
        </a:fontRef>
      </dsp:style>
      <dsp:txBody>
        <a:bodyPr spcFirstLastPara="0" vert="horz" wrap="square" lIns="0" tIns="0" rIns="0" bIns="0" numCol="1" spcCol="1270" anchor="ctr" anchorCtr="0">
          <a:noAutofit/>
        </a:bodyPr>
        <a:lstStyle/>
        <a:p>
          <a:pPr lvl="0" algn="ctr" defTabSz="1111250">
            <a:lnSpc>
              <a:spcPct val="90000"/>
            </a:lnSpc>
            <a:spcBef>
              <a:spcPct val="0"/>
            </a:spcBef>
            <a:spcAft>
              <a:spcPct val="35000"/>
            </a:spcAft>
          </a:pPr>
          <a:endParaRPr lang="en-US" sz="2500" b="0" kern="1200"/>
        </a:p>
      </dsp:txBody>
      <dsp:txXfrm>
        <a:off x="4427364" y="2414945"/>
        <a:ext cx="350763" cy="351708"/>
      </dsp:txXfrm>
    </dsp:sp>
    <dsp:sp modelId="{C7D935CE-04B3-42BA-8F0D-5D2DA1E705DF}">
      <dsp:nvSpPr>
        <dsp:cNvPr id="0" name=""/>
        <dsp:cNvSpPr/>
      </dsp:nvSpPr>
      <dsp:spPr>
        <a:xfrm>
          <a:off x="5136453" y="1015045"/>
          <a:ext cx="3151509" cy="3151509"/>
        </a:xfrm>
        <a:prstGeom prst="ellipse">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35560" tIns="35560" rIns="35560" bIns="35560" numCol="1" spcCol="1270" anchor="ctr" anchorCtr="0">
          <a:noAutofit/>
        </a:bodyPr>
        <a:lstStyle/>
        <a:p>
          <a:pPr lvl="0" algn="ctr" defTabSz="1244600">
            <a:lnSpc>
              <a:spcPct val="90000"/>
            </a:lnSpc>
            <a:spcBef>
              <a:spcPct val="0"/>
            </a:spcBef>
            <a:spcAft>
              <a:spcPct val="35000"/>
            </a:spcAft>
          </a:pPr>
          <a:r>
            <a:rPr lang="en-US" sz="2800" b="0" kern="1200" dirty="0">
              <a:solidFill>
                <a:schemeClr val="accent3"/>
              </a:solidFill>
              <a:latin typeface="Corbel"/>
            </a:rPr>
            <a:t>Healthy Fundraising Program</a:t>
          </a:r>
        </a:p>
      </dsp:txBody>
      <dsp:txXfrm>
        <a:off x="5597981" y="1476573"/>
        <a:ext cx="2228453" cy="2228453"/>
      </dsp:txXfrm>
    </dsp:sp>
  </dsp:spTree>
</dsp:drawing>
</file>

<file path=ppt/diagrams/drawing6.xml><?xml version="1.0" encoding="utf-8"?>
<dsp:drawing xmlns:dgm="http://schemas.openxmlformats.org/drawingml/2006/diagram" xmlns:dsp="http://schemas.microsoft.com/office/drawing/2008/diagram" xmlns:a="http://schemas.openxmlformats.org/drawingml/2006/main">
  <dsp:spTree>
    <dsp:nvGrpSpPr>
      <dsp:cNvPr id="0" name=""/>
      <dsp:cNvGrpSpPr/>
    </dsp:nvGrpSpPr>
    <dsp:grpSpPr/>
    <dsp:sp modelId="{A10BBB77-2DE3-4630-85A2-02610101E001}">
      <dsp:nvSpPr>
        <dsp:cNvPr id="0" name=""/>
        <dsp:cNvSpPr/>
      </dsp:nvSpPr>
      <dsp:spPr>
        <a:xfrm>
          <a:off x="1743" y="0"/>
          <a:ext cx="2713173" cy="4546600"/>
        </a:xfrm>
        <a:prstGeom prst="roundRect">
          <a:avLst>
            <a:gd name="adj" fmla="val 10000"/>
          </a:avLst>
        </a:prstGeom>
        <a:solidFill>
          <a:schemeClr val="accent2">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endParaRPr lang="en-US" sz="2000" kern="1200" dirty="0" smtClean="0">
            <a:latin typeface="Corbel"/>
          </a:endParaRPr>
        </a:p>
        <a:p>
          <a:pPr lvl="0" algn="ctr" defTabSz="889000">
            <a:lnSpc>
              <a:spcPct val="90000"/>
            </a:lnSpc>
            <a:spcBef>
              <a:spcPct val="0"/>
            </a:spcBef>
            <a:spcAft>
              <a:spcPct val="35000"/>
            </a:spcAft>
          </a:pPr>
          <a:r>
            <a:rPr lang="en-US" sz="2000" kern="1200" dirty="0" smtClean="0">
              <a:latin typeface="Corbel"/>
            </a:rPr>
            <a:t>Our Total </a:t>
          </a:r>
          <a:br>
            <a:rPr lang="en-US" sz="2000" kern="1200" dirty="0" smtClean="0">
              <a:latin typeface="Corbel"/>
            </a:rPr>
          </a:br>
          <a:r>
            <a:rPr lang="en-US" sz="2000" kern="1200" dirty="0" smtClean="0">
              <a:latin typeface="Corbel"/>
            </a:rPr>
            <a:t>Fundraising Net:</a:t>
          </a:r>
        </a:p>
        <a:p>
          <a:pPr lvl="0" algn="ctr" defTabSz="889000">
            <a:lnSpc>
              <a:spcPct val="90000"/>
            </a:lnSpc>
            <a:spcBef>
              <a:spcPct val="0"/>
            </a:spcBef>
            <a:spcAft>
              <a:spcPct val="35000"/>
            </a:spcAft>
          </a:pPr>
          <a:r>
            <a:rPr lang="en-US" sz="2000" kern="1200" dirty="0" smtClean="0">
              <a:latin typeface="Corbel"/>
            </a:rPr>
            <a:t>[enter]</a:t>
          </a:r>
        </a:p>
        <a:p>
          <a:pPr lvl="0" algn="ctr" defTabSz="889000">
            <a:lnSpc>
              <a:spcPct val="90000"/>
            </a:lnSpc>
            <a:spcBef>
              <a:spcPct val="0"/>
            </a:spcBef>
            <a:spcAft>
              <a:spcPct val="35000"/>
            </a:spcAft>
          </a:pPr>
          <a:endParaRPr lang="en-US" sz="500" kern="1200" dirty="0" smtClean="0">
            <a:latin typeface="Corbel"/>
          </a:endParaRPr>
        </a:p>
        <a:p>
          <a:pPr lvl="0" algn="ctr" defTabSz="889000">
            <a:lnSpc>
              <a:spcPct val="90000"/>
            </a:lnSpc>
            <a:spcBef>
              <a:spcPct val="0"/>
            </a:spcBef>
            <a:spcAft>
              <a:spcPct val="35000"/>
            </a:spcAft>
          </a:pPr>
          <a:r>
            <a:rPr lang="en-US" sz="1600" kern="1200" dirty="0" smtClean="0">
              <a:latin typeface="Corbel"/>
            </a:rPr>
            <a:t>Is this enough to fund our work?</a:t>
          </a:r>
        </a:p>
        <a:p>
          <a:pPr lvl="0" algn="ctr" defTabSz="889000">
            <a:lnSpc>
              <a:spcPct val="90000"/>
            </a:lnSpc>
            <a:spcBef>
              <a:spcPct val="0"/>
            </a:spcBef>
            <a:spcAft>
              <a:spcPct val="35000"/>
            </a:spcAft>
          </a:pPr>
          <a:endParaRPr lang="en-US" sz="2000" kern="1200" dirty="0">
            <a:latin typeface="Corbel"/>
          </a:endParaRPr>
        </a:p>
      </dsp:txBody>
      <dsp:txXfrm>
        <a:off x="1743" y="1818640"/>
        <a:ext cx="2713173" cy="1818640"/>
      </dsp:txXfrm>
    </dsp:sp>
    <dsp:sp modelId="{0C7CA5CF-93E1-4B4A-9FA8-221B0917D5A1}">
      <dsp:nvSpPr>
        <dsp:cNvPr id="0" name=""/>
        <dsp:cNvSpPr/>
      </dsp:nvSpPr>
      <dsp:spPr>
        <a:xfrm>
          <a:off x="601321" y="272795"/>
          <a:ext cx="1514017" cy="1514017"/>
        </a:xfrm>
        <a:prstGeom prst="ellipse">
          <a:avLst/>
        </a:prstGeom>
        <a:blipFill>
          <a:blip xmlns:r="http://schemas.openxmlformats.org/officeDocument/2006/relationships" r:embed="rId1">
            <a:extLst>
              <a:ext uri="{28A0092B-C50C-407E-A947-70E740481C1C}">
                <a14:useLocalDpi xmlns:a14="http://schemas.microsoft.com/office/drawing/2010/main" val="0"/>
              </a:ext>
            </a:extLst>
          </a:blip>
          <a:srcRect/>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95C5C682-E15A-42D1-B0E0-E7DDBD5F87B2}">
      <dsp:nvSpPr>
        <dsp:cNvPr id="0" name=""/>
        <dsp:cNvSpPr/>
      </dsp:nvSpPr>
      <dsp:spPr>
        <a:xfrm>
          <a:off x="2796313" y="0"/>
          <a:ext cx="2713173" cy="4546600"/>
        </a:xfrm>
        <a:prstGeom prst="roundRect">
          <a:avLst>
            <a:gd name="adj" fmla="val 10000"/>
          </a:avLst>
        </a:prstGeom>
        <a:solidFill>
          <a:schemeClr val="accent3">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latin typeface="Corbel"/>
            </a:rPr>
            <a:t>Our Dependency Quotient:</a:t>
          </a:r>
        </a:p>
        <a:p>
          <a:pPr lvl="0" algn="ctr" defTabSz="889000">
            <a:lnSpc>
              <a:spcPct val="90000"/>
            </a:lnSpc>
            <a:spcBef>
              <a:spcPct val="0"/>
            </a:spcBef>
            <a:spcAft>
              <a:spcPct val="35000"/>
            </a:spcAft>
          </a:pPr>
          <a:r>
            <a:rPr lang="en-US" sz="2000" kern="1200" dirty="0" smtClean="0">
              <a:latin typeface="Corbel"/>
            </a:rPr>
            <a:t>[enter]</a:t>
          </a:r>
        </a:p>
        <a:p>
          <a:pPr lvl="0" algn="ctr" defTabSz="889000">
            <a:lnSpc>
              <a:spcPct val="90000"/>
            </a:lnSpc>
            <a:spcBef>
              <a:spcPct val="0"/>
            </a:spcBef>
            <a:spcAft>
              <a:spcPct val="35000"/>
            </a:spcAft>
          </a:pPr>
          <a:r>
            <a:rPr lang="en-US" sz="1600" kern="1200" dirty="0" smtClean="0">
              <a:latin typeface="Corbel"/>
            </a:rPr>
            <a:t>Are we at risk if a top donor changes its giving?</a:t>
          </a:r>
          <a:endParaRPr lang="en-US" sz="1600" kern="1200" dirty="0">
            <a:latin typeface="Corbel"/>
          </a:endParaRPr>
        </a:p>
      </dsp:txBody>
      <dsp:txXfrm>
        <a:off x="2796313" y="1818640"/>
        <a:ext cx="2713173" cy="1818640"/>
      </dsp:txXfrm>
    </dsp:sp>
    <dsp:sp modelId="{DDB0CA3D-D08C-4729-A963-83DE87F4B783}">
      <dsp:nvSpPr>
        <dsp:cNvPr id="0" name=""/>
        <dsp:cNvSpPr/>
      </dsp:nvSpPr>
      <dsp:spPr>
        <a:xfrm>
          <a:off x="3395891" y="272795"/>
          <a:ext cx="1514017" cy="1514017"/>
        </a:xfrm>
        <a:prstGeom prst="ellipse">
          <a:avLst/>
        </a:prstGeom>
        <a:blipFill>
          <a:blip xmlns:r="http://schemas.openxmlformats.org/officeDocument/2006/relationships" r:embed="rId2">
            <a:extLst>
              <a:ext uri="{28A0092B-C50C-407E-A947-70E740481C1C}">
                <a14:useLocalDpi xmlns:a14="http://schemas.microsoft.com/office/drawing/2010/main" val="0"/>
              </a:ext>
            </a:extLst>
          </a:blip>
          <a:srcRect/>
          <a:stretch>
            <a:fillRect/>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4570A292-8509-4DC6-8FD0-87E36DBE54C8}">
      <dsp:nvSpPr>
        <dsp:cNvPr id="0" name=""/>
        <dsp:cNvSpPr/>
      </dsp:nvSpPr>
      <dsp:spPr>
        <a:xfrm>
          <a:off x="5590882" y="0"/>
          <a:ext cx="2713173" cy="4546600"/>
        </a:xfrm>
        <a:prstGeom prst="roundRect">
          <a:avLst>
            <a:gd name="adj" fmla="val 10000"/>
          </a:avLst>
        </a:prstGeom>
        <a:solidFill>
          <a:schemeClr val="accent4">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a:schemeClr val="lt1"/>
        </a:fontRef>
      </dsp:style>
      <dsp:txBody>
        <a:bodyPr spcFirstLastPara="0" vert="horz" wrap="square" lIns="142240" tIns="142240" rIns="142240" bIns="142240" numCol="1" spcCol="1270" anchor="ctr" anchorCtr="0">
          <a:noAutofit/>
        </a:bodyPr>
        <a:lstStyle/>
        <a:p>
          <a:pPr lvl="0" algn="ctr" defTabSz="889000">
            <a:lnSpc>
              <a:spcPct val="90000"/>
            </a:lnSpc>
            <a:spcBef>
              <a:spcPct val="0"/>
            </a:spcBef>
            <a:spcAft>
              <a:spcPct val="35000"/>
            </a:spcAft>
          </a:pPr>
          <a:r>
            <a:rPr lang="en-US" sz="2000" kern="1200" dirty="0" smtClean="0">
              <a:solidFill>
                <a:schemeClr val="accent3"/>
              </a:solidFill>
              <a:latin typeface="Corbel"/>
            </a:rPr>
            <a:t>Our Cost of Fundraising:</a:t>
          </a:r>
        </a:p>
        <a:p>
          <a:pPr lvl="0" algn="ctr" defTabSz="889000">
            <a:lnSpc>
              <a:spcPct val="90000"/>
            </a:lnSpc>
            <a:spcBef>
              <a:spcPct val="0"/>
            </a:spcBef>
            <a:spcAft>
              <a:spcPct val="35000"/>
            </a:spcAft>
          </a:pPr>
          <a:r>
            <a:rPr lang="en-US" sz="2000" kern="1200" dirty="0" smtClean="0">
              <a:solidFill>
                <a:schemeClr val="accent3"/>
              </a:solidFill>
              <a:latin typeface="Corbel"/>
            </a:rPr>
            <a:t>[enter]</a:t>
          </a:r>
        </a:p>
        <a:p>
          <a:pPr lvl="0" algn="ctr" defTabSz="889000">
            <a:lnSpc>
              <a:spcPct val="90000"/>
            </a:lnSpc>
            <a:spcBef>
              <a:spcPct val="0"/>
            </a:spcBef>
            <a:spcAft>
              <a:spcPct val="35000"/>
            </a:spcAft>
          </a:pPr>
          <a:r>
            <a:rPr lang="en-US" sz="1600" kern="1200" dirty="0" smtClean="0">
              <a:solidFill>
                <a:schemeClr val="accent3"/>
              </a:solidFill>
              <a:latin typeface="Corbel"/>
            </a:rPr>
            <a:t>Are our fundraising efforts paying off efficiently?</a:t>
          </a:r>
        </a:p>
      </dsp:txBody>
      <dsp:txXfrm>
        <a:off x="5590882" y="1818640"/>
        <a:ext cx="2713173" cy="1818640"/>
      </dsp:txXfrm>
    </dsp:sp>
    <dsp:sp modelId="{B485F727-5278-42AD-A655-047AEC235369}">
      <dsp:nvSpPr>
        <dsp:cNvPr id="0" name=""/>
        <dsp:cNvSpPr/>
      </dsp:nvSpPr>
      <dsp:spPr>
        <a:xfrm>
          <a:off x="6190460" y="272795"/>
          <a:ext cx="1514017" cy="1514017"/>
        </a:xfrm>
        <a:prstGeom prst="ellipse">
          <a:avLst/>
        </a:prstGeom>
        <a:blipFill>
          <a:blip xmlns:r="http://schemas.openxmlformats.org/officeDocument/2006/relationships" r:embed="rId3">
            <a:extLst>
              <a:ext uri="{28A0092B-C50C-407E-A947-70E740481C1C}">
                <a14:useLocalDpi xmlns:a14="http://schemas.microsoft.com/office/drawing/2010/main" val="0"/>
              </a:ext>
            </a:extLst>
          </a:blip>
          <a:srcRect/>
          <a:stretch>
            <a:fillRect t="-8000" b="-8000"/>
          </a:stretch>
        </a:blip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 modelId="{EC00689D-5C16-4708-9F39-8585262F2518}">
      <dsp:nvSpPr>
        <dsp:cNvPr id="0" name=""/>
        <dsp:cNvSpPr/>
      </dsp:nvSpPr>
      <dsp:spPr>
        <a:xfrm>
          <a:off x="332232" y="3637280"/>
          <a:ext cx="7641336" cy="681990"/>
        </a:xfrm>
        <a:prstGeom prst="leftRightArrow">
          <a:avLst/>
        </a:prstGeom>
        <a:solidFill>
          <a:schemeClr val="accent2">
            <a:tint val="40000"/>
            <a:hueOff val="0"/>
            <a:satOff val="0"/>
            <a:lumOff val="0"/>
            <a:alphaOff val="0"/>
          </a:schemeClr>
        </a:solidFill>
        <a:ln w="19050" cap="flat" cmpd="sng" algn="ctr">
          <a:solidFill>
            <a:schemeClr val="lt1">
              <a:hueOff val="0"/>
              <a:satOff val="0"/>
              <a:lumOff val="0"/>
              <a:alphaOff val="0"/>
            </a:schemeClr>
          </a:solidFill>
          <a:prstDash val="solid"/>
        </a:ln>
        <a:effectLst/>
      </dsp:spPr>
      <dsp:style>
        <a:lnRef idx="2">
          <a:scrgbClr r="0" g="0" b="0"/>
        </a:lnRef>
        <a:fillRef idx="1">
          <a:scrgbClr r="0" g="0" b="0"/>
        </a:fillRef>
        <a:effectRef idx="0">
          <a:scrgbClr r="0" g="0" b="0"/>
        </a:effectRef>
        <a:fontRef idx="minor"/>
      </dsp:style>
    </dsp:sp>
  </dsp:spTree>
</dsp:drawing>
</file>

<file path=ppt/diagrams/layout1.xml><?xml version="1.0" encoding="utf-8"?>
<dgm:layoutDef xmlns:dgm="http://schemas.openxmlformats.org/drawingml/2006/diagram" xmlns:a="http://schemas.openxmlformats.org/drawingml/2006/main" uniqueId="urn:microsoft.com/office/officeart/2005/8/layout/vList3">
  <dgm:title val=""/>
  <dgm:desc val=""/>
  <dgm:catLst>
    <dgm:cat type="list" pri="14000"/>
    <dgm:cat type="convert" pri="3000"/>
    <dgm:cat type="picture" pri="27000"/>
    <dgm:cat type="pictureconvert" pri="27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linearFlow">
    <dgm:varLst>
      <dgm:dir/>
      <dgm:resizeHandles val="exact"/>
    </dgm:varLst>
    <dgm:alg type="lin">
      <dgm:param type="linDir" val="fromT"/>
      <dgm:param type="vertAlign" val="mid"/>
      <dgm:param type="horzAlign" val="ctr"/>
    </dgm:alg>
    <dgm:shape xmlns:r="http://schemas.openxmlformats.org/officeDocument/2006/relationships" r:blip="">
      <dgm:adjLst/>
    </dgm:shape>
    <dgm:presOf/>
    <dgm:constrLst>
      <dgm:constr type="w" for="ch" forName="composite" refType="w"/>
      <dgm:constr type="h" for="ch" forName="composite" refType="h"/>
      <dgm:constr type="h" for="ch" forName="spacing" refType="h" refFor="ch" refForName="composite" fact="0.25"/>
      <dgm:constr type="h" for="ch" forName="spacing" refType="w" op="lte" fact="0.1"/>
      <dgm:constr type="primFontSz" for="des" ptType="node" op="equ" val="65"/>
    </dgm:constrLst>
    <dgm:ruleLst/>
    <dgm:forEach name="Name0" axis="ch" ptType="node">
      <dgm:layoutNode name="composite">
        <dgm:alg type="composite"/>
        <dgm:shape xmlns:r="http://schemas.openxmlformats.org/officeDocument/2006/relationships" r:blip="">
          <dgm:adjLst/>
        </dgm:shape>
        <dgm:presOf/>
        <dgm:choose name="Name1">
          <dgm:if name="Name2" func="var" arg="dir" op="equ" val="norm">
            <dgm:constrLst>
              <dgm:constr type="w" for="ch" forName="imgShp" refType="w" fact="0.335"/>
              <dgm:constr type="h" for="ch" forName="imgShp" refType="w" refFor="ch" refForName="imgShp" op="equ"/>
              <dgm:constr type="h" for="ch" forName="imgShp" refType="h" op="lte"/>
              <dgm:constr type="ctrY" for="ch" forName="imgShp" refType="h" fact="0.5"/>
              <dgm:constr type="l" for="ch" forName="imgShp"/>
              <dgm:constr type="w" for="ch" forName="txShp" refType="w" op="equ" fact="0.665"/>
              <dgm:constr type="h" for="ch" forName="txShp" refType="h" refFor="ch" refForName="imgShp" op="equ"/>
              <dgm:constr type="ctrY" for="ch" forName="txShp" refType="h" fact="0.5"/>
              <dgm:constr type="l" for="ch" forName="txShp" refType="w" refFor="ch" refForName="imgShp" fact="0.5"/>
              <dgm:constr type="lMarg" for="ch" forName="txShp" refType="w" refFor="ch" refForName="imgShp" fact="1.25"/>
            </dgm:constrLst>
          </dgm:if>
          <dgm:else name="Name3">
            <dgm:constrLst>
              <dgm:constr type="w" for="ch" forName="imgShp" refType="w" fact="0.335"/>
              <dgm:constr type="h" for="ch" forName="imgShp" refType="w" refFor="ch" refForName="imgShp" op="equ"/>
              <dgm:constr type="h" for="ch" forName="imgShp" refType="h" op="lte"/>
              <dgm:constr type="ctrY" for="ch" forName="imgShp" refType="h" fact="0.5"/>
              <dgm:constr type="r" for="ch" forName="imgShp" refType="w"/>
              <dgm:constr type="w" for="ch" forName="txShp" refType="w" op="equ" fact="0.665"/>
              <dgm:constr type="h" for="ch" forName="txShp" refType="h" refFor="ch" refForName="imgShp" op="equ"/>
              <dgm:constr type="ctrY" for="ch" forName="txShp" refType="h" fact="0.5"/>
              <dgm:constr type="r" for="ch" forName="txShp" refType="ctrX" refFor="ch" refForName="imgShp"/>
              <dgm:constr type="rMarg" for="ch" forName="txShp" refType="w" refFor="ch" refForName="imgShp" fact="1.25"/>
            </dgm:constrLst>
          </dgm:else>
        </dgm:choose>
        <dgm:ruleLst/>
        <dgm:layoutNode name="imgShp" styleLbl="fgImgPlace1">
          <dgm:alg type="sp"/>
          <dgm:shape xmlns:r="http://schemas.openxmlformats.org/officeDocument/2006/relationships" type="ellipse" r:blip="" blipPhldr="1">
            <dgm:adjLst/>
          </dgm:shape>
          <dgm:presOf/>
          <dgm:constrLst/>
          <dgm:ruleLst/>
        </dgm:layoutNode>
        <dgm:layoutNode name="txShp">
          <dgm:varLst>
            <dgm:bulletEnabled val="1"/>
          </dgm:varLst>
          <dgm:alg type="tx"/>
          <dgm:choose name="Name4">
            <dgm:if name="Name5" func="var" arg="dir" op="equ" val="norm">
              <dgm:shape xmlns:r="http://schemas.openxmlformats.org/officeDocument/2006/relationships" rot="180" type="homePlate" r:blip="" zOrderOff="-1">
                <dgm:adjLst/>
              </dgm:shape>
            </dgm:if>
            <dgm:else name="Name6">
              <dgm:shape xmlns:r="http://schemas.openxmlformats.org/officeDocument/2006/relationships" type="homePlate" r:blip="" zOrderOff="-1">
                <dgm:adjLst/>
              </dgm:shape>
            </dgm:else>
          </dgm:choose>
          <dgm:presOf axis="desOrSelf" ptType="node"/>
          <dgm:constrLst>
            <dgm:constr type="tMarg" refType="primFontSz" fact="0.3"/>
            <dgm:constr type="bMarg" refType="primFontSz" fact="0.3"/>
          </dgm:constrLst>
          <dgm:ruleLst>
            <dgm:rule type="primFontSz" val="5" fact="NaN" max="NaN"/>
          </dgm:ruleLst>
        </dgm:layoutNode>
      </dgm:layoutNode>
      <dgm:forEach name="Name7" axis="followSib" ptType="sibTrans" cnt="1">
        <dgm:layoutNode name="spacing">
          <dgm:alg type="sp"/>
          <dgm:shape xmlns:r="http://schemas.openxmlformats.org/officeDocument/2006/relationships" r:blip="">
            <dgm:adjLst/>
          </dgm:shape>
          <dgm:presOf axis="self"/>
          <dgm:constrLst/>
          <dgm:ruleLst/>
        </dgm:layoutNode>
      </dgm:forEach>
    </dgm:forEach>
  </dgm:layoutNode>
</dgm:layoutDef>
</file>

<file path=ppt/diagrams/layout2.xml><?xml version="1.0" encoding="utf-8"?>
<dgm:layoutDef xmlns:dgm="http://schemas.openxmlformats.org/drawingml/2006/diagram" xmlns:a="http://schemas.openxmlformats.org/drawingml/2006/main" uniqueId="urn:microsoft.com/office/officeart/2005/8/layout/gear1">
  <dgm:title val=""/>
  <dgm:desc val=""/>
  <dgm:catLst>
    <dgm:cat type="relationship" pri="3000"/>
    <dgm:cat type="process" pri="28000"/>
    <dgm:cat type="cycle" pri="14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useDef="1">
    <dgm:dataModel>
      <dgm:ptLst/>
      <dgm:bg/>
      <dgm:whole/>
    </dgm:dataModel>
  </dgm:clrData>
  <dgm:layoutNode name="composite">
    <dgm:varLst>
      <dgm:chMax val="3"/>
      <dgm:animLvl val="lvl"/>
      <dgm:resizeHandles val="exact"/>
    </dgm:varLst>
    <dgm:alg type="composite">
      <dgm:param type="ar" val="1"/>
    </dgm:alg>
    <dgm:shape xmlns:r="http://schemas.openxmlformats.org/officeDocument/2006/relationships" r:blip="">
      <dgm:adjLst/>
    </dgm:shape>
    <dgm:presOf/>
    <dgm:choose name="Name0">
      <dgm:if name="Name1" axis="ch" ptType="node" func="cnt" op="lte" val="1">
        <dgm:constrLst>
          <dgm:constr type="primFontSz" for="ch" ptType="node" op="equ" val="65"/>
          <dgm:constr type="w" for="ch" forName="gear1" refType="w" fact="0.55"/>
          <dgm:constr type="h" for="ch" forName="gear1" refType="w" fact="0.55"/>
          <dgm:constr type="l" for="ch" forName="gear1" refType="w" fact="0.05"/>
          <dgm:constr type="t" for="ch" forName="gear1" refType="w" fact="0.05"/>
          <dgm:constr type="w" for="ch" forName="gear1srcNode" val="1"/>
          <dgm:constr type="h" for="ch" forName="gear1srcNode" val="1"/>
          <dgm:constr type="l" for="ch" forName="gear1srcNode" refType="w" fact="0.32"/>
          <dgm:constr type="t" for="ch" forName="gear1srcNode"/>
          <dgm:constr type="w" for="ch" forName="gear1dstNode" val="1"/>
          <dgm:constr type="h" for="ch" forName="gear1dstNode" val="1"/>
          <dgm:constr type="r" for="ch" forName="gear1dstNode" refType="w" fact="0.58"/>
          <dgm:constr type="t" for="ch" forName="gear1dstNode" refType="h" fact="0.5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dgm:constr type="b" for="ch" forName="gear1ch" refType="h" fact="0.6"/>
        </dgm:constrLst>
      </dgm:if>
      <dgm:if name="Name2" axis="ch" ptType="node" func="cnt" op="equ" val="2">
        <dgm:constrLst>
          <dgm:constr type="primFontSz" for="ch" ptType="node" op="equ" val="65"/>
          <dgm:constr type="w" for="ch" forName="gear1" refType="w" fact="0.55"/>
          <dgm:constr type="h" for="ch" forName="gear1" refType="w" fact="0.55"/>
          <dgm:constr type="l" for="ch" forName="gear1" refType="w" fact="0.45"/>
          <dgm:constr type="t" for="ch" forName="gear1" refType="w" fact="0.25"/>
          <dgm:constr type="w" for="ch" forName="gear1srcNode" val="1"/>
          <dgm:constr type="h" for="ch" forName="gear1srcNode" val="1"/>
          <dgm:constr type="l" for="ch" forName="gear1srcNode" refType="w" fact="0.72"/>
          <dgm:constr type="t" for="ch" forName="gear1srcNode" refType="w" fact="0.2"/>
          <dgm:constr type="w" for="ch" forName="gear1dstNode" val="1"/>
          <dgm:constr type="h" for="ch" forName="gear1dstNode" val="1"/>
          <dgm:constr type="r" for="ch" forName="gear1dstNode" refType="w" fact="0.98"/>
          <dgm:constr type="t" for="ch" forName="gear1dstNode" refType="h" fact="0.75"/>
          <dgm:constr type="diam" for="des" forName="connector1" refType="w" refFor="ch" refForName="gear1" op="equ" fact="1.1"/>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w" fact="0.8"/>
          <dgm:constr type="w" for="ch" forName="gear2" refType="w" fact="0.4"/>
          <dgm:constr type="h" for="ch" forName="gear2" refType="w" fact="0.4"/>
          <dgm:constr type="l" for="ch" forName="gear2" refType="w" fact="0.13"/>
          <dgm:constr type="t" for="ch" forName="gear2" refType="w" fact="0.12"/>
          <dgm:constr type="w" for="ch" forName="gear2srcNode" val="1"/>
          <dgm:constr type="h" for="ch" forName="gear2srcNode" val="1"/>
          <dgm:constr type="l" for="ch" forName="gear2srcNode" refType="w" fact="0.23"/>
          <dgm:constr type="t" for="ch" forName="gear2srcNode" refType="w" fact="0.08"/>
          <dgm:constr type="w" for="ch" forName="gear2dstNode" val="1"/>
          <dgm:constr type="h" for="ch" forName="gear2dstNode" val="1"/>
          <dgm:constr type="l" for="ch" forName="gear2dstNode" refType="w" fact="0.1"/>
          <dgm:constr type="t" for="ch" forName="gear2dstNode" refType="h" fact="0.3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refType="w" fact="0.34"/>
          <dgm:constr type="t" for="ch" forName="gear2ch" refType="w" fact="0.04"/>
        </dgm:constrLst>
      </dgm:if>
      <dgm:else name="Name3">
        <dgm:constrLst>
          <dgm:constr type="primFontSz" for="ch" ptType="node" op="equ" val="65"/>
          <dgm:constr type="w" for="ch" forName="gear1" refType="w" fact="0.55"/>
          <dgm:constr type="h" for="ch" forName="gear1" refType="w" fact="0.55"/>
          <dgm:constr type="l" for="ch" forName="gear1" refType="w" fact="0.45"/>
          <dgm:constr type="t" for="ch" forName="gear1" refType="w" fact="0.45"/>
          <dgm:constr type="w" for="ch" forName="gear1srcNode" val="1"/>
          <dgm:constr type="h" for="ch" forName="gear1srcNode" val="1"/>
          <dgm:constr type="l" for="ch" forName="gear1srcNode" refType="w" fact="0.72"/>
          <dgm:constr type="t" for="ch" forName="gear1srcNode" refType="w" fact="0.4"/>
          <dgm:constr type="w" for="ch" forName="gear1dstNode" val="1"/>
          <dgm:constr type="h" for="ch" forName="gear1dstNode" val="1"/>
          <dgm:constr type="r" for="ch" forName="gear1dstNode" refType="w" fact="0.98"/>
          <dgm:constr type="t" for="ch" forName="gear1dstNode" refType="h" fact="0.95"/>
          <dgm:constr type="diam" for="des" forName="connector1" refType="w" refFor="ch" refForName="gear1" op="equ" fact="1.15"/>
          <dgm:constr type="h" for="des" forName="connector1" refType="w" refFor="ch" refForName="gear1" op="equ" fact="0.1"/>
          <dgm:constr type="w" for="ch" forName="gear1ch" refType="w" fact="0.35"/>
          <dgm:constr type="h" for="ch" forName="gear1ch" refType="w" refFor="ch" refForName="gear1ch" fact="0.6"/>
          <dgm:constr type="l" for="ch" forName="gear1ch" refType="w" fact="0.38"/>
          <dgm:constr type="b" for="ch" forName="gear1ch" refType="h"/>
          <dgm:constr type="w" for="ch" forName="gear2" refType="w" fact="0.4"/>
          <dgm:constr type="h" for="ch" forName="gear2" refType="w" fact="0.4"/>
          <dgm:constr type="l" for="ch" forName="gear2" refType="w" fact="0.13"/>
          <dgm:constr type="t" for="ch" forName="gear2" refType="w" fact="0.32"/>
          <dgm:constr type="w" for="ch" forName="gear2srcNode" val="1"/>
          <dgm:constr type="h" for="ch" forName="gear2srcNode" val="1"/>
          <dgm:constr type="l" for="ch" forName="gear2srcNode" refType="w" fact="0.23"/>
          <dgm:constr type="t" for="ch" forName="gear2srcNode" refType="w" fact="0.28"/>
          <dgm:constr type="w" for="ch" forName="gear2dstNode" val="1"/>
          <dgm:constr type="h" for="ch" forName="gear2dstNode" val="1"/>
          <dgm:constr type="l" for="ch" forName="gear2dstNode" refType="w" fact="0.1"/>
          <dgm:constr type="t" for="ch" forName="gear2dstNode" refType="h" fact="0.53"/>
          <dgm:constr type="diam" for="des" forName="connector2" refType="w" refFor="ch" refForName="gear2" op="equ" fact="-1.1"/>
          <dgm:constr type="h" for="des" forName="connector2" refType="w" refFor="ch" refForName="gear1" op="equ" fact="0.1"/>
          <dgm:constr type="w" for="ch" forName="gear2ch" refType="w" fact="0.35"/>
          <dgm:constr type="h" for="ch" forName="gear2ch" refType="w" refFor="ch" refForName="gear2ch" fact="0.6"/>
          <dgm:constr type="l" for="ch" forName="gear2ch"/>
          <dgm:constr type="t" for="ch" forName="gear2ch" refType="w" fact="0.58"/>
          <dgm:constr type="w" for="ch" forName="gear3" refType="w" fact="0.48"/>
          <dgm:constr type="h" for="ch" forName="gear3" refType="w" fact="0.48"/>
          <dgm:constr type="l" for="ch" forName="gear3" refType="w" fact="0.31"/>
          <dgm:constr type="t" for="ch" forName="gear3"/>
          <dgm:constr type="w" for="ch" forName="gear3tx" refType="w" fact="0.22"/>
          <dgm:constr type="h" for="ch" forName="gear3tx" refType="w" fact="0.22"/>
          <dgm:constr type="ctrX" for="ch" forName="gear3tx" refType="ctrX" refFor="ch" refForName="gear3"/>
          <dgm:constr type="ctrY" for="ch" forName="gear3tx" refType="ctrY" refFor="ch" refForName="gear3"/>
          <dgm:constr type="w" for="ch" forName="gear3srcNode" val="1"/>
          <dgm:constr type="h" for="ch" forName="gear3srcNode" val="1"/>
          <dgm:constr type="l" for="ch" forName="gear3srcNode" refType="w" fact="0.3"/>
          <dgm:constr type="t" for="ch" forName="gear3srcNode" refType="w" fact="0.25"/>
          <dgm:constr type="w" for="ch" forName="gear3dstNode" val="1"/>
          <dgm:constr type="h" for="ch" forName="gear3dstNode" val="1"/>
          <dgm:constr type="l" for="ch" forName="gear3dstNode" refType="w" fact="0.38"/>
          <dgm:constr type="t" for="ch" forName="gear3dstNode" refType="h" fact="0.05"/>
          <dgm:constr type="diam" for="des" forName="connector3" refType="w" refFor="ch" refForName="gear3" op="equ"/>
          <dgm:constr type="h" for="des" forName="connector3" refType="w" refFor="ch" refForName="gear1" op="equ" fact="0.1"/>
          <dgm:constr type="w" for="ch" forName="gear3ch" refType="w" fact="0.35"/>
          <dgm:constr type="h" for="ch" forName="gear3ch" refType="w" refFor="ch" refForName="gear3ch" fact="0.6"/>
          <dgm:constr type="l" for="ch" forName="gear3ch" refType="w" fact="0.65"/>
          <dgm:constr type="t" for="ch" forName="gear3ch" refType="h" fact="0.13"/>
        </dgm:constrLst>
      </dgm:else>
    </dgm:choose>
    <dgm:ruleLst/>
    <dgm:forEach name="Name4" axis="ch" ptType="node" cnt="1">
      <dgm:layoutNode name="gear1" styleLbl="node1">
        <dgm:varLst>
          <dgm:chMax val="1"/>
          <dgm:bulletEnabled val="1"/>
        </dgm:varLst>
        <dgm:alg type="tx">
          <dgm:param type="txAnchorVertCh" val="mid"/>
        </dgm:alg>
        <dgm:shape xmlns:r="http://schemas.openxmlformats.org/officeDocument/2006/relationships" type="gear9"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1srcNode">
        <dgm:alg type="sp"/>
        <dgm:shape xmlns:r="http://schemas.openxmlformats.org/officeDocument/2006/relationships" type="rect" r:blip="" hideGeom="1">
          <dgm:adjLst/>
        </dgm:shape>
        <dgm:presOf axis="self"/>
        <dgm:constrLst/>
        <dgm:ruleLst/>
      </dgm:layoutNode>
      <dgm:layoutNode name="gear1dstNode">
        <dgm:alg type="sp"/>
        <dgm:shape xmlns:r="http://schemas.openxmlformats.org/officeDocument/2006/relationships" type="rect" r:blip="" hideGeom="1">
          <dgm:adjLst/>
        </dgm:shape>
        <dgm:presOf axis="self"/>
        <dgm:constrLst/>
        <dgm:ruleLst/>
      </dgm:layoutNode>
      <dgm:choose name="Name5">
        <dgm:if name="Name6" axis="ch" ptType="node" func="cnt" op="gte" val="1">
          <dgm:layoutNode name="gear1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7"/>
      </dgm:choose>
    </dgm:forEach>
    <dgm:forEach name="Name8" axis="ch" ptType="node" st="2" cnt="1">
      <dgm:layoutNode name="gear2" styleLbl="node1">
        <dgm:varLst>
          <dgm:chMax val="1"/>
          <dgm:bulletEnabled val="1"/>
        </dgm:varLst>
        <dgm:alg type="tx">
          <dgm:param type="txAnchorVertCh" val="mid"/>
        </dgm:alg>
        <dgm:shape xmlns:r="http://schemas.openxmlformats.org/officeDocument/2006/relationships" type="gear6" r:blip="">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2srcNode">
        <dgm:alg type="sp"/>
        <dgm:shape xmlns:r="http://schemas.openxmlformats.org/officeDocument/2006/relationships" type="rect" r:blip="" hideGeom="1">
          <dgm:adjLst/>
        </dgm:shape>
        <dgm:presOf axis="self"/>
        <dgm:constrLst/>
        <dgm:ruleLst/>
      </dgm:layoutNode>
      <dgm:layoutNode name="gear2dstNode">
        <dgm:alg type="sp"/>
        <dgm:shape xmlns:r="http://schemas.openxmlformats.org/officeDocument/2006/relationships" type="rect" r:blip="" hideGeom="1">
          <dgm:adjLst/>
        </dgm:shape>
        <dgm:presOf axis="self"/>
        <dgm:constrLst/>
        <dgm:ruleLst/>
      </dgm:layoutNode>
      <dgm:choose name="Name9">
        <dgm:if name="Name10" axis="ch" ptType="node" func="cnt" op="gte" val="1">
          <dgm:layoutNode name="gear2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1"/>
      </dgm:choose>
    </dgm:forEach>
    <dgm:forEach name="Name12" axis="ch" ptType="node" st="3" cnt="1">
      <dgm:layoutNode name="gear3" styleLbl="node1">
        <dgm:alg type="sp"/>
        <dgm:shape xmlns:r="http://schemas.openxmlformats.org/officeDocument/2006/relationships" rot="-15" type="gear6" r:blip="">
          <dgm:adjLst/>
        </dgm:shape>
        <dgm:presOf axis="self"/>
        <dgm:constrLst/>
        <dgm:ruleLst/>
      </dgm:layoutNode>
      <dgm:layoutNode name="gear3tx" styleLbl="node1">
        <dgm:varLst>
          <dgm:chMax val="1"/>
          <dgm:bulletEnabled val="1"/>
        </dgm:varLst>
        <dgm:alg type="tx">
          <dgm:param type="txAnchorVertCh" val="mid"/>
        </dgm:alg>
        <dgm:shape xmlns:r="http://schemas.openxmlformats.org/officeDocument/2006/relationships" type="rect" r:blip="" hideGeom="1">
          <dgm:adjLst/>
        </dgm:shape>
        <dgm:presOf axis="self"/>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layoutNode name="gear3srcNode">
        <dgm:alg type="sp"/>
        <dgm:shape xmlns:r="http://schemas.openxmlformats.org/officeDocument/2006/relationships" type="rect" r:blip="" hideGeom="1">
          <dgm:adjLst/>
        </dgm:shape>
        <dgm:presOf axis="self"/>
        <dgm:constrLst/>
        <dgm:ruleLst/>
      </dgm:layoutNode>
      <dgm:layoutNode name="gear3dstNode">
        <dgm:alg type="sp"/>
        <dgm:shape xmlns:r="http://schemas.openxmlformats.org/officeDocument/2006/relationships" type="rect" r:blip="" hideGeom="1">
          <dgm:adjLst/>
        </dgm:shape>
        <dgm:presOf axis="self"/>
        <dgm:constrLst/>
        <dgm:ruleLst/>
      </dgm:layoutNode>
      <dgm:choose name="Name13">
        <dgm:if name="Name14" axis="ch" ptType="node" func="cnt" op="gte" val="1">
          <dgm:layoutNode name="gear3ch" styleLbl="fgAcc1">
            <dgm:varLst>
              <dgm:chMax val="0"/>
              <dgm:bulletEnabled val="1"/>
            </dgm:varLst>
            <dgm:alg type="tx">
              <dgm:param type="stBulletLvl" val="1"/>
            </dgm:alg>
            <dgm:shape xmlns:r="http://schemas.openxmlformats.org/officeDocument/2006/relationships" type="roundRect" r:blip="">
              <dgm:adjLst>
                <dgm:adj idx="1" val="0.1"/>
              </dgm:adjLst>
            </dgm:shape>
            <dgm:presOf axis="des" ptType="node"/>
            <dgm:constrLst>
              <dgm:constr type="tMarg" refType="primFontSz" fact="0.3"/>
              <dgm:constr type="bMarg" refType="primFontSz" fact="0.3"/>
              <dgm:constr type="lMarg" refType="primFontSz" fact="0.3"/>
              <dgm:constr type="rMarg" refType="primFontSz" fact="0.3"/>
            </dgm:constrLst>
            <dgm:ruleLst>
              <dgm:rule type="primFontSz" val="5" fact="NaN" max="NaN"/>
            </dgm:ruleLst>
          </dgm:layoutNode>
        </dgm:if>
        <dgm:else name="Name15"/>
      </dgm:choose>
    </dgm:forEach>
    <dgm:forEach name="Name16" axis="ch" ptType="sibTrans" hideLastTrans="0" cnt="1">
      <dgm:layoutNode name="connector1" styleLbl="sibTrans2D1">
        <dgm:alg type="conn">
          <dgm:param type="connRout" val="curve"/>
          <dgm:param type="srcNode" val="gear1srcNode"/>
          <dgm:param type="dstNode" val="gear1dstNode"/>
          <dgm:param type="begPts" val="midR"/>
          <dgm:param type="endPts" val="tCtr"/>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7" axis="ch" ptType="sibTrans" hideLastTrans="0" st="2" cnt="1">
      <dgm:layoutNode name="connector2" styleLbl="sibTrans2D1">
        <dgm:alg type="conn">
          <dgm:param type="connRout" val="curve"/>
          <dgm:param type="srcNode" val="gear2srcNode"/>
          <dgm:param type="dstNode" val="gear2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forEach name="Name18" axis="ch" ptType="sibTrans" hideLastTrans="0" st="3" cnt="1">
      <dgm:layoutNode name="connector3" styleLbl="sibTrans2D1">
        <dgm:alg type="conn">
          <dgm:param type="connRout" val="curve"/>
          <dgm:param type="srcNode" val="gear3srcNode"/>
          <dgm:param type="dstNode" val="gear3dstNode"/>
          <dgm:param type="begPts" val="midL"/>
          <dgm:param type="endPts" val="midL"/>
        </dgm:alg>
        <dgm:shape xmlns:r="http://schemas.openxmlformats.org/officeDocument/2006/relationships" type="conn" r:blip="">
          <dgm:adjLst/>
        </dgm:shape>
        <dgm:presOf axis="self"/>
        <dgm:constrLst>
          <dgm:constr type="w" val="10"/>
          <dgm:constr type="h" val="10"/>
          <dgm:constr type="begPad"/>
          <dgm:constr type="endPad"/>
        </dgm:constrLst>
        <dgm:ruleLst/>
      </dgm:layoutNode>
    </dgm:forEach>
  </dgm:layoutNode>
</dgm:layoutDef>
</file>

<file path=ppt/diagrams/layout3.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4.xml><?xml version="1.0" encoding="utf-8"?>
<dgm:layoutDef xmlns:dgm="http://schemas.openxmlformats.org/drawingml/2006/diagram" xmlns:a="http://schemas.openxmlformats.org/drawingml/2006/main" uniqueId="urn:microsoft.com/office/officeart/2005/8/layout/arrow3">
  <dgm:title val=""/>
  <dgm:desc val=""/>
  <dgm:catLst>
    <dgm:cat type="relationship" pri="5000"/>
  </dgm:catLst>
  <dgm:sampData>
    <dgm:dataModel>
      <dgm:ptLst>
        <dgm:pt modelId="0" type="doc"/>
        <dgm:pt modelId="1">
          <dgm:prSet phldr="1"/>
        </dgm:pt>
        <dgm:pt modelId="2">
          <dgm:prSet phldr="1"/>
        </dgm:pt>
      </dgm:ptLst>
      <dgm:cxnLst>
        <dgm:cxn modelId="4" srcId="0" destId="1" srcOrd="0" destOrd="0"/>
        <dgm:cxn modelId="5" srcId="0" destId="2" srcOrd="1" destOrd="0"/>
      </dgm:cxn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Lst>
      <dgm:cxnLst>
        <dgm:cxn modelId="3" srcId="0" destId="1" srcOrd="0" destOrd="0"/>
        <dgm:cxn modelId="4" srcId="0" destId="2" srcOrd="1" destOrd="0"/>
      </dgm:cxnLst>
      <dgm:bg/>
      <dgm:whole/>
    </dgm:dataModel>
  </dgm:clrData>
  <dgm:layoutNode name="compositeShape">
    <dgm:varLst>
      <dgm:chMax val="2"/>
      <dgm:dir/>
      <dgm:resizeHandles val="exact"/>
    </dgm:varLst>
    <dgm:alg type="composite">
      <dgm:param type="horzAlign" val="none"/>
      <dgm:param type="vertAlign" val="none"/>
    </dgm:alg>
    <dgm:shape xmlns:r="http://schemas.openxmlformats.org/officeDocument/2006/relationships" r:blip="">
      <dgm:adjLst/>
    </dgm:shape>
    <dgm:presOf/>
    <dgm:choose name="Name0">
      <dgm:if name="Name1" func="var" arg="dir" op="equ" val="norm">
        <dgm:choose name="Name2">
          <dgm:if name="Name3"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l" for="ch" forName="downArrow" refType="w" fact="0.1"/>
              <dgm:constr type="t" for="ch" forName="downArrow" refType="h" fact="0.05"/>
              <dgm:constr type="lOff" for="ch" forName="downArrow" refType="w" fact="0.02"/>
              <dgm:constr type="w" for="ch" forName="downArrowText" refType="w" fact="0.32"/>
              <dgm:constr type="h" for="ch" forName="downArrowText" refType="h" fact="0.42"/>
              <dgm:constr type="t" for="ch" forName="downArrowText"/>
              <dgm:constr type="r" for="ch" forName="downArrowText" refType="w" fact="0.85"/>
              <dgm:constr type="w" for="ch" forName="upArrow" refType="w" fact="0.3"/>
              <dgm:constr type="h" for="ch" forName="upArrow" refType="h" fact="0.4"/>
              <dgm:constr type="b" for="ch" forName="upArrow" refType="h" fact="0.95"/>
              <dgm:constr type="r" for="ch" forName="upArrow" refType="w" fact="0.9"/>
              <dgm:constr type="rOff" for="ch" forName="upArrow" refType="w" fact="-0.02"/>
              <dgm:constr type="w" for="ch" forName="upArrowText" refType="w" fact="0.32"/>
              <dgm:constr type="h" for="ch" forName="upArrowText" refType="h" fact="0.42"/>
              <dgm:constr type="b" for="ch" forName="upArrowText" refType="h"/>
              <dgm:constr type="l" for="ch" forName="upArrowText" refType="w" fact="0.15"/>
              <dgm:constr type="primFontSz" for="ch" ptType="node" op="equ" val="65"/>
            </dgm:constrLst>
          </dgm:if>
          <dgm:else name="Name4">
            <dgm:constrLst>
              <dgm:constr type="w" for="ch" forName="downArrow" refType="w" fact="0.4"/>
              <dgm:constr type="h" for="ch" forName="downArrow" refType="h" fact="0.8"/>
              <dgm:constr type="l" for="ch" forName="downArrow" refType="w" fact="0.02"/>
              <dgm:constr type="t" for="ch" forName="downArrow" refType="h" fact="0.05"/>
              <dgm:constr type="lOff" for="ch" forName="downArrow" refType="w" fact="0.02"/>
              <dgm:constr type="w" for="ch" forName="downArrowText" refType="w" fact="0.5"/>
              <dgm:constr type="h" for="ch" forName="downArrowText" refType="h"/>
              <dgm:constr type="t" for="ch" forName="downArrowText"/>
              <dgm:constr type="r" for="ch" forName="downArrowText" refType="w"/>
              <dgm:constr type="primFontSz" for="ch" ptType="node" op="equ" val="65"/>
            </dgm:constrLst>
          </dgm:else>
        </dgm:choose>
      </dgm:if>
      <dgm:else name="Name5">
        <dgm:choose name="Name6">
          <dgm:if name="Name7" axis="ch" ptType="node" func="cnt" op="gte" val="2">
            <dgm:constrLst>
              <dgm:constr type="w" for="ch" forName="divider" refType="w"/>
              <dgm:constr type="h" for="ch" forName="divider" refType="w" fact="0.2"/>
              <dgm:constr type="h" for="ch" forName="divider" refType="h" op="gte" fact="0.2"/>
              <dgm:constr type="h" for="ch" forName="divider" refType="h" op="lte" fact="0.4"/>
              <dgm:constr type="ctrX" for="ch" forName="divider" refType="w" fact="0.5"/>
              <dgm:constr type="ctrY" for="ch" forName="divider" refType="h" fact="0.5"/>
              <dgm:constr type="w" for="ch" forName="downArrow" refType="w" fact="0.3"/>
              <dgm:constr type="h" for="ch" forName="downArrow" refType="h" fact="0.4"/>
              <dgm:constr type="r" for="ch" forName="downArrow" refType="w" fact="0.9"/>
              <dgm:constr type="t" for="ch" forName="downArrow" refType="h" fact="0.05"/>
              <dgm:constr type="rOff" for="ch" forName="downArrow" refType="w" fact="-0.02"/>
              <dgm:constr type="w" for="ch" forName="downArrowText" refType="w" fact="0.32"/>
              <dgm:constr type="h" for="ch" forName="downArrowText" refType="h" fact="0.42"/>
              <dgm:constr type="t" for="ch" forName="downArrowText"/>
              <dgm:constr type="l" for="ch" forName="downArrowText" refType="w" fact="0.15"/>
              <dgm:constr type="w" for="ch" forName="upArrow" refType="w" fact="0.3"/>
              <dgm:constr type="h" for="ch" forName="upArrow" refType="h" fact="0.4"/>
              <dgm:constr type="b" for="ch" forName="upArrow" refType="h" fact="0.95"/>
              <dgm:constr type="l" for="ch" forName="upArrow" refType="w" fact="0.1"/>
              <dgm:constr type="lOff" for="ch" forName="upArrow" refType="w" fact="0.02"/>
              <dgm:constr type="w" for="ch" forName="upArrowText" refType="w" fact="0.32"/>
              <dgm:constr type="h" for="ch" forName="upArrowText" refType="h" fact="0.42"/>
              <dgm:constr type="b" for="ch" forName="upArrowText" refType="h"/>
              <dgm:constr type="r" for="ch" forName="upArrowText" refType="w" fact="0.85"/>
              <dgm:constr type="primFontSz" for="ch" ptType="node" op="equ" val="65"/>
            </dgm:constrLst>
          </dgm:if>
          <dgm:else name="Name8">
            <dgm:constrLst>
              <dgm:constr type="w" for="ch" forName="downArrow" refType="w" fact="0.4"/>
              <dgm:constr type="h" for="ch" forName="downArrow" refType="h" fact="0.8"/>
              <dgm:constr type="r" for="ch" forName="downArrow" refType="w" fact="0.98"/>
              <dgm:constr type="t" for="ch" forName="downArrow" refType="h" fact="0.05"/>
              <dgm:constr type="rOff" for="ch" forName="downArrow" refType="w" fact="-0.02"/>
              <dgm:constr type="w" for="ch" forName="downArrowText" refType="w" fact="0.5"/>
              <dgm:constr type="h" for="ch" forName="downArrowText" refType="h"/>
              <dgm:constr type="t" for="ch" forName="downArrowText"/>
              <dgm:constr type="l" for="ch" forName="downArrowText"/>
              <dgm:constr type="primFontSz" for="ch" ptType="node" op="equ" val="65"/>
            </dgm:constrLst>
          </dgm:else>
        </dgm:choose>
      </dgm:else>
    </dgm:choose>
    <dgm:ruleLst/>
    <dgm:choose name="Name9">
      <dgm:if name="Name10" axis="ch" ptType="node" func="cnt" op="gte" val="2">
        <dgm:layoutNode name="divider" styleLbl="fgShp">
          <dgm:alg type="sp"/>
          <dgm:choose name="Name11">
            <dgm:if name="Name12" func="var" arg="dir" op="equ" val="norm">
              <dgm:shape xmlns:r="http://schemas.openxmlformats.org/officeDocument/2006/relationships" rot="-5" type="mathMinus" r:blip="">
                <dgm:adjLst/>
              </dgm:shape>
            </dgm:if>
            <dgm:else name="Name13">
              <dgm:shape xmlns:r="http://schemas.openxmlformats.org/officeDocument/2006/relationships" rot="5" type="mathMinus" r:blip="">
                <dgm:adjLst/>
              </dgm:shape>
            </dgm:else>
          </dgm:choose>
          <dgm:presOf/>
          <dgm:constrLst/>
          <dgm:ruleLst/>
        </dgm:layoutNode>
      </dgm:if>
      <dgm:else name="Name14"/>
    </dgm:choose>
    <dgm:forEach name="Name15" axis="ch" ptType="node" cnt="1">
      <dgm:layoutNode name="downArrow" styleLbl="node1">
        <dgm:alg type="sp"/>
        <dgm:shape xmlns:r="http://schemas.openxmlformats.org/officeDocument/2006/relationships" type="downArrow" r:blip="">
          <dgm:adjLst/>
        </dgm:shape>
        <dgm:presOf/>
        <dgm:constrLst/>
        <dgm:ruleLst/>
      </dgm:layoutNode>
      <dgm:layoutNode name="down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forEach name="Name16" axis="ch" ptType="node" st="2" cnt="1">
      <dgm:layoutNode name="upArrow" styleLbl="node1">
        <dgm:alg type="sp"/>
        <dgm:shape xmlns:r="http://schemas.openxmlformats.org/officeDocument/2006/relationships" type="upArrow" r:blip="">
          <dgm:adjLst/>
        </dgm:shape>
        <dgm:presOf/>
        <dgm:constrLst/>
        <dgm:ruleLst/>
      </dgm:layoutNode>
      <dgm:layoutNode name="upArrowText" styleLbl="revTx">
        <dgm:varLst>
          <dgm:bulletEnabled val="1"/>
        </dgm:varLst>
        <dgm:alg type="tx">
          <dgm:param type="txAnchorVertCh" val="mid"/>
        </dgm:alg>
        <dgm:shape xmlns:r="http://schemas.openxmlformats.org/officeDocument/2006/relationships" type="rect" r:blip="">
          <dgm:adjLst/>
        </dgm:shape>
        <dgm:presOf axis="desOrSelf" ptType="node"/>
        <dgm:constrLst/>
        <dgm:ruleLst>
          <dgm:rule type="primFontSz" val="5" fact="NaN" max="NaN"/>
        </dgm:ruleLst>
      </dgm:layoutNode>
    </dgm:forEach>
  </dgm:layoutNode>
</dgm:layoutDef>
</file>

<file path=ppt/diagrams/layout5.xml><?xml version="1.0" encoding="utf-8"?>
<dgm:layoutDef xmlns:dgm="http://schemas.openxmlformats.org/drawingml/2006/diagram" xmlns:a="http://schemas.openxmlformats.org/drawingml/2006/main" uniqueId="urn:microsoft.com/office/officeart/2005/8/layout/equation2">
  <dgm:title val=""/>
  <dgm:desc val=""/>
  <dgm:catLst>
    <dgm:cat type="relationship" pri="18000"/>
    <dgm:cat type="process" pri="26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choose name="Name1">
      <dgm:if name="Name2" func="var" arg="dir" op="equ" val="norm">
        <dgm:alg type="lin">
          <dgm:param type="linDir" val="fromL"/>
          <dgm:param type="fallback" val="2D"/>
        </dgm:alg>
      </dgm:if>
      <dgm:else name="Name3">
        <dgm:alg type="lin">
          <dgm:param type="linDir" val="fromR"/>
          <dgm:param type="fallback" val="2D"/>
        </dgm:alg>
      </dgm:else>
    </dgm:choose>
    <dgm:shape xmlns:r="http://schemas.openxmlformats.org/officeDocument/2006/relationships" r:blip="">
      <dgm:adjLst/>
    </dgm:shape>
    <dgm:presOf/>
    <dgm:choose name="Name4">
      <dgm:if name="Name5" axis="ch" ptType="node" func="cnt" op="gte" val="3">
        <dgm:constrLst>
          <dgm:constr type="h" for="des" forName="node" refType="w" fact="0.5"/>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ch" forName="lastNode" op="equ" val="65"/>
          <dgm:constr type="primFontSz" for="des" forName="node" op="equ" val="65"/>
          <dgm:constr type="primFontSz" for="des" forName="sibTrans" val="55"/>
          <dgm:constr type="primFontSz" for="des" forName="sibTrans" refType="primFontSz" refFor="des" refForName="node" op="lte" fact="0.8"/>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if>
      <dgm:else name="Name6">
        <dgm:constrLst>
          <dgm:constr type="h" for="des" forName="node" refType="w"/>
          <dgm:constr type="w" for="ch" forName="lastNode" refType="w"/>
          <dgm:constr type="w" for="des" forName="node" refType="h" refFor="des" refForName="node"/>
          <dgm:constr type="w" for="ch" forName="sibTransLast" refType="h" refFor="des" refForName="node" fact="0.6"/>
          <dgm:constr type="h" for="des" forName="sibTrans" refType="h" refFor="des" refForName="node" op="equ" fact="0.58"/>
          <dgm:constr type="w" for="des" forName="sibTrans" refType="h" refFor="des" refForName="sibTrans" op="equ"/>
          <dgm:constr type="primFontSz" for="des" forName="node" val="65"/>
          <dgm:constr type="primFontSz" for="ch" forName="lastNode" refType="primFontSz" refFor="des" refForName="node" op="equ"/>
          <dgm:constr type="primFontSz" for="des" forName="sibTrans" val="55"/>
          <dgm:constr type="primFontSz" for="des" forName="connectorText" refType="primFontSz" refFor="des" refForName="node" op="lte" fact="0.8"/>
          <dgm:constr type="primFontSz" for="des" forName="connectorText" refType="primFontSz" refFor="des" refForName="sibTrans" op="equ"/>
          <dgm:constr type="h" for="des" forName="spacerT" refType="h" refFor="des" refForName="sibTrans" fact="0.14"/>
          <dgm:constr type="h" for="des" forName="spacerB" refType="h" refFor="des" refForName="sibTrans" fact="0.14"/>
        </dgm:constrLst>
      </dgm:else>
    </dgm:choose>
    <dgm:ruleLst/>
    <dgm:choose name="Name7">
      <dgm:if name="Name8" axis="ch" ptType="node" func="cnt" op="gte" val="1">
        <dgm:layoutNode name="vNodes">
          <dgm:alg type="lin">
            <dgm:param type="linDir" val="fromT"/>
            <dgm:param type="fallback" val="2D"/>
          </dgm:alg>
          <dgm:shape xmlns:r="http://schemas.openxmlformats.org/officeDocument/2006/relationships" r:blip="">
            <dgm:adjLst/>
          </dgm:shape>
          <dgm:presOf/>
          <dgm:constrLst/>
          <dgm:ruleLst/>
          <dgm:forEach name="Name9" axis="ch" ptType="node">
            <dgm:choose name="Name10">
              <dgm:if name="Name11" axis="self" func="revPos" op="neq" val="1">
                <dgm:layoutNode name="node">
                  <dgm:varLst>
                    <dgm:bulletEnabled val="1"/>
                  </dgm:varLst>
                  <dgm:alg type="tx">
                    <dgm:param type="txAnchorVertCh" val="mid"/>
                  </dgm:alg>
                  <dgm:shape xmlns:r="http://schemas.openxmlformats.org/officeDocument/2006/relationships" type="ellipse" r:blip="">
                    <dgm:adjLst/>
                  </dgm:shape>
                  <dgm:presOf axis="desOrSelf" ptType="node"/>
                  <dgm:constrLst>
                    <dgm:constr type="tMarg" refType="primFontSz" fact="0.1"/>
                    <dgm:constr type="bMarg" refType="primFontSz" fact="0.1"/>
                    <dgm:constr type="lMarg" refType="primFontSz" fact="0.1"/>
                    <dgm:constr type="rMarg" refType="primFontSz" fact="0.1"/>
                  </dgm:constrLst>
                  <dgm:ruleLst>
                    <dgm:rule type="primFontSz" val="5" fact="NaN" max="NaN"/>
                  </dgm:ruleLst>
                </dgm:layoutNode>
                <dgm:choose name="Name12">
                  <dgm:if name="Name13" axis="self" ptType="node" func="revPos" op="gt" val="2">
                    <dgm:forEach name="sibTransForEach" axis="followSib" ptType="sibTrans" cnt="1">
                      <dgm:layoutNode name="spacerT">
                        <dgm:alg type="sp"/>
                        <dgm:shape xmlns:r="http://schemas.openxmlformats.org/officeDocument/2006/relationships" r:blip="">
                          <dgm:adjLst/>
                        </dgm:shape>
                        <dgm:presOf axis="self"/>
                        <dgm:constrLst/>
                        <dgm:ruleLst/>
                      </dgm:layoutNode>
                      <dgm:layoutNode name="sibTrans">
                        <dgm:alg type="tx"/>
                        <dgm:shape xmlns:r="http://schemas.openxmlformats.org/officeDocument/2006/relationships" type="mathPlus" r:blip="">
                          <dgm:adjLst/>
                        </dgm:shape>
                        <dgm:presOf axis="self"/>
                        <dgm:constrLst>
                          <dgm:constr type="h" refType="w"/>
                          <dgm:constr type="lMarg"/>
                          <dgm:constr type="rMarg"/>
                          <dgm:constr type="tMarg"/>
                          <dgm:constr type="bMarg"/>
                        </dgm:constrLst>
                        <dgm:ruleLst>
                          <dgm:rule type="primFontSz" val="5" fact="NaN" max="NaN"/>
                        </dgm:ruleLst>
                      </dgm:layoutNode>
                      <dgm:layoutNode name="spacerB">
                        <dgm:alg type="sp"/>
                        <dgm:shape xmlns:r="http://schemas.openxmlformats.org/officeDocument/2006/relationships" r:blip="">
                          <dgm:adjLst/>
                        </dgm:shape>
                        <dgm:presOf axis="self"/>
                        <dgm:constrLst/>
                        <dgm:ruleLst/>
                      </dgm:layoutNode>
                    </dgm:forEach>
                  </dgm:if>
                  <dgm:else name="Name14"/>
                </dgm:choose>
              </dgm:if>
              <dgm:else name="Name15"/>
            </dgm:choose>
          </dgm:forEach>
        </dgm:layoutNode>
        <dgm:choose name="Name16">
          <dgm:if name="Name17" axis="ch" ptType="node" func="cnt" op="gt" val="1">
            <dgm:layoutNode name="sibTransLast">
              <dgm:alg type="conn">
                <dgm:param type="begPts" val="auto"/>
                <dgm:param type="endPts" val="auto"/>
                <dgm:param type="srcNode" val="vNodes"/>
                <dgm:param type="dstNode" val="lastNode"/>
              </dgm:alg>
              <dgm:shape xmlns:r="http://schemas.openxmlformats.org/officeDocument/2006/relationships" type="conn" r:blip="">
                <dgm:adjLst/>
              </dgm:shape>
              <dgm:presOf axis="ch" ptType="sibTrans" st="-1" cnt="1"/>
              <dgm:constrLst>
                <dgm:constr type="h" refType="w" fact="0.62"/>
                <dgm:constr type="connDist"/>
                <dgm:constr type="begPad" refType="connDist" fact="0.25"/>
                <dgm:constr type="endPad" refType="connDist" fact="0.22"/>
              </dgm:constrLst>
              <dgm:ruleLst/>
              <dgm:layoutNode name="connectorText">
                <dgm:alg type="tx">
                  <dgm:param type="autoTxRot" val="grav"/>
                </dgm:alg>
                <dgm:shape xmlns:r="http://schemas.openxmlformats.org/officeDocument/2006/relationships" type="conn" r:blip="" hideGeom="1">
                  <dgm:adjLst/>
                </dgm:shape>
                <dgm:presOf axis="ch desOrSelf" ptType="sibTrans sibTrans" st="-1 1" cnt="1 0"/>
                <dgm:constrLst>
                  <dgm:constr type="lMarg"/>
                  <dgm:constr type="rMarg"/>
                  <dgm:constr type="tMarg"/>
                  <dgm:constr type="bMarg"/>
                </dgm:constrLst>
                <dgm:ruleLst>
                  <dgm:rule type="primFontSz" val="5" fact="NaN" max="NaN"/>
                </dgm:ruleLst>
              </dgm:layoutNode>
            </dgm:layoutNode>
          </dgm:if>
          <dgm:else name="Name18"/>
        </dgm:choose>
        <dgm:layoutNode name="lastNode">
          <dgm:varLst>
            <dgm:bulletEnabled val="1"/>
          </dgm:varLst>
          <dgm:alg type="tx">
            <dgm:param type="txAnchorVertCh" val="mid"/>
          </dgm:alg>
          <dgm:shape xmlns:r="http://schemas.openxmlformats.org/officeDocument/2006/relationships" type="ellipse" r:blip="">
            <dgm:adjLst/>
          </dgm:shape>
          <dgm:presOf axis="ch desOrSelf" ptType="node node" st="-1 1" cnt="1 0"/>
          <dgm:constrLst>
            <dgm:constr type="h" refType="w"/>
            <dgm:constr type="tMarg" refType="primFontSz" fact="0.1"/>
            <dgm:constr type="bMarg" refType="primFontSz" fact="0.1"/>
            <dgm:constr type="lMarg" refType="primFontSz" fact="0.1"/>
            <dgm:constr type="rMarg" refType="primFontSz" fact="0.1"/>
          </dgm:constrLst>
          <dgm:ruleLst>
            <dgm:rule type="primFontSz" val="5" fact="NaN" max="NaN"/>
          </dgm:ruleLst>
        </dgm:layoutNode>
      </dgm:if>
      <dgm:else name="Name19"/>
    </dgm:choose>
  </dgm:layoutNode>
</dgm:layoutDef>
</file>

<file path=ppt/diagrams/layout6.xml><?xml version="1.0" encoding="utf-8"?>
<dgm:layoutDef xmlns:dgm="http://schemas.openxmlformats.org/drawingml/2006/diagram" xmlns:a="http://schemas.openxmlformats.org/drawingml/2006/main" uniqueId="urn:microsoft.com/office/officeart/2005/8/layout/hList7">
  <dgm:title val=""/>
  <dgm:desc val=""/>
  <dgm:catLst>
    <dgm:cat type="list" pri="12000"/>
    <dgm:cat type="process" pri="20000"/>
    <dgm:cat type="relationship" pri="14000"/>
    <dgm:cat type="convert" pri="8000"/>
    <dgm:cat type="picture" pri="25000"/>
    <dgm:cat type="pictureconvert" pri="25000"/>
  </dgm:catLst>
  <dgm:sampData useDef="1">
    <dgm:dataModel>
      <dgm:ptLst/>
      <dgm:bg/>
      <dgm:whole/>
    </dgm:dataModel>
  </dgm:sampData>
  <dgm:styleData>
    <dgm:dataModel>
      <dgm:ptLst>
        <dgm:pt modelId="0" type="doc"/>
        <dgm:pt modelId="1"/>
        <dgm:pt modelId="2"/>
      </dgm:ptLst>
      <dgm:cxnLst>
        <dgm:cxn modelId="3" srcId="0" destId="1" srcOrd="0" destOrd="0"/>
        <dgm:cxn modelId="4" srcId="0" destId="2" srcOrd="1" destOrd="0"/>
      </dgm:cxnLst>
      <dgm:bg/>
      <dgm:whole/>
    </dgm:dataModel>
  </dgm:styleData>
  <dgm:clrData>
    <dgm:dataModel>
      <dgm:ptLst>
        <dgm:pt modelId="0" type="doc"/>
        <dgm:pt modelId="1"/>
        <dgm:pt modelId="2"/>
        <dgm:pt modelId="3"/>
        <dgm:pt modelId="4"/>
      </dgm:ptLst>
      <dgm:cxnLst>
        <dgm:cxn modelId="5" srcId="0" destId="1" srcOrd="0" destOrd="0"/>
        <dgm:cxn modelId="6" srcId="0" destId="2" srcOrd="1" destOrd="0"/>
        <dgm:cxn modelId="7" srcId="0" destId="3" srcOrd="2" destOrd="0"/>
        <dgm:cxn modelId="8" srcId="0" destId="4" srcOrd="3" destOrd="0"/>
      </dgm:cxnLst>
      <dgm:bg/>
      <dgm:whole/>
    </dgm:dataModel>
  </dgm:clrData>
  <dgm:layoutNode name="Name0">
    <dgm:varLst>
      <dgm:dir/>
      <dgm:resizeHandles val="exact"/>
    </dgm:varLst>
    <dgm:alg type="composite"/>
    <dgm:shape xmlns:r="http://schemas.openxmlformats.org/officeDocument/2006/relationships" r:blip="">
      <dgm:adjLst/>
    </dgm:shape>
    <dgm:presOf/>
    <dgm:constrLst>
      <dgm:constr type="w" for="ch" forName="fgShape" refType="w" fact="0.92"/>
      <dgm:constr type="h" for="ch" forName="fgShape" refType="h" fact="0.15"/>
      <dgm:constr type="b" for="ch" forName="fgShape" refType="h" fact="0.95"/>
      <dgm:constr type="ctrX" for="ch" forName="fgShape" refType="w" fact="0.5"/>
      <dgm:constr type="w" for="ch" forName="linComp" refType="w"/>
      <dgm:constr type="h" for="ch" forName="linComp" refType="h"/>
      <dgm:constr type="ctrX" for="ch" forName="linComp" refType="w" fact="0.5"/>
    </dgm:constrLst>
    <dgm:ruleLst/>
    <dgm:layoutNode name="fgShape" styleLbl="fgShp">
      <dgm:alg type="sp"/>
      <dgm:shape xmlns:r="http://schemas.openxmlformats.org/officeDocument/2006/relationships" type="leftRightArrow" r:blip="" zOrderOff="99999">
        <dgm:adjLst/>
      </dgm:shape>
      <dgm:presOf/>
      <dgm:constrLst/>
      <dgm:ruleLst/>
    </dgm:layoutNode>
    <dgm:layoutNode name="linComp">
      <dgm:choose name="Name1">
        <dgm:if name="Name2" func="var" arg="dir" op="equ" val="norm">
          <dgm:alg type="lin"/>
        </dgm:if>
        <dgm:else name="Name3">
          <dgm:alg type="lin">
            <dgm:param type="linDir" val="fromR"/>
          </dgm:alg>
        </dgm:else>
      </dgm:choose>
      <dgm:shape xmlns:r="http://schemas.openxmlformats.org/officeDocument/2006/relationships" r:blip="">
        <dgm:adjLst/>
      </dgm:shape>
      <dgm:presOf/>
      <dgm:constrLst>
        <dgm:constr type="w" for="ch" forName="compNode" refType="w"/>
        <dgm:constr type="h" for="ch" forName="compNode" refType="h"/>
        <dgm:constr type="w" for="ch" ptType="sibTrans" refType="w" refFor="ch" refForName="compNode" fact="0.03"/>
        <dgm:constr type="primFontSz" for="des" ptType="node" op="equ" val="65"/>
      </dgm:constrLst>
      <dgm:ruleLst/>
      <dgm:forEach name="nodesForEach" axis="ch" ptType="node">
        <dgm:layoutNode name="compNode">
          <dgm:alg type="composite"/>
          <dgm:shape xmlns:r="http://schemas.openxmlformats.org/officeDocument/2006/relationships" r:blip="">
            <dgm:adjLst/>
          </dgm:shape>
          <dgm:presOf/>
          <dgm:constrLst>
            <dgm:constr type="w" for="ch" forName="bkgdShape" refType="w"/>
            <dgm:constr type="h" for="ch" forName="bkgdShape" refType="h"/>
            <dgm:constr type="w" for="ch" forName="nodeTx" refType="w"/>
            <dgm:constr type="h" for="ch" forName="nodeTx" refType="h" fact="0.4"/>
            <dgm:constr type="b" for="ch" forName="nodeTx" refType="h" fact="0.8"/>
            <dgm:constr type="w" for="ch" forName="invisiNode" refType="w" fact="0.01"/>
            <dgm:constr type="h" for="ch" forName="invisiNode" refType="h" fact="0.06"/>
            <dgm:constr type="t" for="ch" forName="invisiNode"/>
            <dgm:constr type="ctrX" for="ch" forName="invisiNode" refType="w" fact="0.5"/>
            <dgm:constr type="h" for="ch" forName="imagNode" refType="h" fact="0.333"/>
            <dgm:constr type="w" for="ch" forName="imagNode" refType="h" refFor="ch" refForName="imagNode"/>
            <dgm:constr type="ctrX" for="ch" forName="imagNode" refType="w" fact="0.5"/>
            <dgm:constr type="t" for="ch" forName="imagNode" refType="h" fact="0.06"/>
            <dgm:constr type="w" for="ch" forName="imagNode" refType="w" op="lte" fact="0.94"/>
          </dgm:constrLst>
          <dgm:ruleLst/>
          <dgm:layoutNode name="bkgdShape">
            <dgm:alg type="sp"/>
            <dgm:shape xmlns:r="http://schemas.openxmlformats.org/officeDocument/2006/relationships" type="roundRect" r:blip="">
              <dgm:adjLst>
                <dgm:adj idx="1" val="0.1"/>
              </dgm:adjLst>
            </dgm:shape>
            <dgm:presOf axis="desOrSelf" ptType="node"/>
            <dgm:constrLst/>
            <dgm:ruleLst/>
          </dgm:layoutNode>
          <dgm:layoutNode name="nodeTx">
            <dgm:varLst>
              <dgm:bulletEnabled val="1"/>
            </dgm:varLst>
            <dgm:alg type="tx">
              <dgm:param type="txAnchorVert" val="mid"/>
              <dgm:param type="txAnchorHorzCh" val="ctr"/>
              <dgm:param type="stBulletLvl" val="2"/>
            </dgm:alg>
            <dgm:shape xmlns:r="http://schemas.openxmlformats.org/officeDocument/2006/relationships" type="rect" r:blip="" hideGeom="1">
              <dgm:adjLst/>
            </dgm:shape>
            <dgm:presOf axis="desOrSelf" ptType="node"/>
            <dgm:constrLst/>
            <dgm:ruleLst>
              <dgm:rule type="primFontSz" val="5" fact="NaN" max="NaN"/>
            </dgm:ruleLst>
          </dgm:layoutNode>
          <dgm:layoutNode name="invisiNode">
            <dgm:alg type="sp"/>
            <dgm:shape xmlns:r="http://schemas.openxmlformats.org/officeDocument/2006/relationships" type="roundRect" r:blip="" hideGeom="1">
              <dgm:adjLst>
                <dgm:adj idx="1" val="0.1"/>
              </dgm:adjLst>
            </dgm:shape>
            <dgm:presOf/>
            <dgm:constrLst/>
            <dgm:ruleLst/>
          </dgm:layoutNode>
          <dgm:layoutNode name="imagNode" styleLbl="fgImgPlace1">
            <dgm:alg type="sp"/>
            <dgm:shape xmlns:r="http://schemas.openxmlformats.org/officeDocument/2006/relationships" type="ellipse" r:blip="" blipPhldr="1">
              <dgm:adjLst/>
            </dgm:shape>
            <dgm:presOf/>
            <dgm:constrLst/>
            <dgm:ruleLst/>
          </dgm:layoutNode>
        </dgm:layoutNode>
        <dgm:forEach name="sibTransForEach" axis="followSib" ptType="sibTrans" cnt="1">
          <dgm:layoutNode name="sibTrans">
            <dgm:alg type="sp"/>
            <dgm:shape xmlns:r="http://schemas.openxmlformats.org/officeDocument/2006/relationships" type="rect" r:blip="" hideGeom="1">
              <dgm:adjLst/>
            </dgm:shape>
            <dgm:presOf axis="self"/>
            <dgm:constrLst/>
            <dgm:ruleLst/>
          </dgm:layoutNode>
        </dgm:forEach>
      </dgm:forEach>
    </dgm:layoutNode>
  </dgm:layoutNode>
</dgm:layoutDef>
</file>

<file path=ppt/diagrams/quickStyle1.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2.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3.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4.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5.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diagrams/quickStyle6.xml><?xml version="1.0" encoding="utf-8"?>
<dgm:styleDef xmlns:dgm="http://schemas.openxmlformats.org/drawingml/2006/diagram" xmlns:a="http://schemas.openxmlformats.org/drawingml/2006/main" uniqueId="urn:microsoft.com/office/officeart/2005/8/quickstyle/simple1">
  <dgm:title val=""/>
  <dgm:desc val=""/>
  <dgm:catLst>
    <dgm:cat type="simple" pri="10100"/>
  </dgm:catLst>
  <dgm:scene3d>
    <a:camera prst="orthographicFront"/>
    <a:lightRig rig="threePt" dir="t"/>
  </dgm:scene3d>
  <dgm:styleLbl name="node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l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vennNode1">
    <dgm:scene3d>
      <a:camera prst="orthographicFront"/>
      <a:lightRig rig="threePt" dir="t"/>
    </dgm:scene3d>
    <dgm:sp3d/>
    <dgm:txPr/>
    <dgm:style>
      <a:lnRef idx="2">
        <a:scrgbClr r="0" g="0" b="0"/>
      </a:lnRef>
      <a:fillRef idx="1">
        <a:scrgbClr r="0" g="0" b="0"/>
      </a:fillRef>
      <a:effectRef idx="0">
        <a:scrgbClr r="0" g="0" b="0"/>
      </a:effectRef>
      <a:fontRef idx="minor">
        <a:schemeClr val="tx1"/>
      </a:fontRef>
    </dgm:style>
  </dgm:styleLbl>
  <dgm:styleLbl name="align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node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f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ImgPlac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f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bgSibTrans2D1">
    <dgm:scene3d>
      <a:camera prst="orthographicFront"/>
      <a:lightRig rig="threePt" dir="t"/>
    </dgm:scene3d>
    <dgm:sp3d/>
    <dgm:txPr/>
    <dgm:style>
      <a:lnRef idx="0">
        <a:scrgbClr r="0" g="0" b="0"/>
      </a:lnRef>
      <a:fillRef idx="1">
        <a:scrgbClr r="0" g="0" b="0"/>
      </a:fillRef>
      <a:effectRef idx="0">
        <a:scrgbClr r="0" g="0" b="0"/>
      </a:effectRef>
      <a:fontRef idx="minor">
        <a:schemeClr val="lt1"/>
      </a:fontRef>
    </dgm:style>
  </dgm:styleLbl>
  <dgm:styleLbl name="sibTrans1D1">
    <dgm:scene3d>
      <a:camera prst="orthographicFront"/>
      <a:lightRig rig="threePt" dir="t"/>
    </dgm:scene3d>
    <dgm:sp3d/>
    <dgm:txPr/>
    <dgm:style>
      <a:lnRef idx="1">
        <a:scrgbClr r="0" g="0" b="0"/>
      </a:lnRef>
      <a:fillRef idx="0">
        <a:scrgbClr r="0" g="0" b="0"/>
      </a:fillRef>
      <a:effectRef idx="0">
        <a:scrgbClr r="0" g="0" b="0"/>
      </a:effectRef>
      <a:fontRef idx="minor"/>
    </dgm:style>
  </dgm:styleLbl>
  <dgm:styleLbl name="callout">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sst0">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asst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1">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2">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3">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2D4">
    <dgm:scene3d>
      <a:camera prst="orthographicFront"/>
      <a:lightRig rig="threePt" dir="t"/>
    </dgm:scene3d>
    <dgm:sp3d/>
    <dgm:txPr/>
    <dgm:style>
      <a:lnRef idx="2">
        <a:scrgbClr r="0" g="0" b="0"/>
      </a:lnRef>
      <a:fillRef idx="1">
        <a:scrgbClr r="0" g="0" b="0"/>
      </a:fillRef>
      <a:effectRef idx="0">
        <a:scrgbClr r="0" g="0" b="0"/>
      </a:effectRef>
      <a:fontRef idx="minor">
        <a:schemeClr val="lt1"/>
      </a:fontRef>
    </dgm:style>
  </dgm:styleLbl>
  <dgm:styleLbl name="parChTrans1D1">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2">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3">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parChTrans1D4">
    <dgm:scene3d>
      <a:camera prst="orthographicFront"/>
      <a:lightRig rig="threePt" dir="t"/>
    </dgm:scene3d>
    <dgm:sp3d/>
    <dgm:txPr/>
    <dgm:style>
      <a:lnRef idx="2">
        <a:scrgbClr r="0" g="0" b="0"/>
      </a:lnRef>
      <a:fillRef idx="0">
        <a:scrgbClr r="0" g="0" b="0"/>
      </a:fillRef>
      <a:effectRef idx="0">
        <a:scrgbClr r="0" g="0" b="0"/>
      </a:effectRef>
      <a:fontRef idx="minor"/>
    </dgm:style>
  </dgm:styleLbl>
  <dgm:styleLbl name="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con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trAlignAcc1">
    <dgm:scene3d>
      <a:camera prst="orthographicFront"/>
      <a:lightRig rig="threePt" dir="t"/>
    </dgm:scene3d>
    <dgm:sp3d/>
    <dgm:txPr/>
    <dgm:style>
      <a:lnRef idx="1">
        <a:scrgbClr r="0" g="0" b="0"/>
      </a:lnRef>
      <a:fillRef idx="1">
        <a:scrgbClr r="0" g="0" b="0"/>
      </a:fillRef>
      <a:effectRef idx="0">
        <a:scrgbClr r="0" g="0" b="0"/>
      </a:effectRef>
      <a:fontRef idx="minor"/>
    </dgm:style>
  </dgm:styleLbl>
  <dgm:styleLbl name="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F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Align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solidBgAcc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align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AccFollowNode1">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0">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2">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3">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fgAcc4">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dk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trBgShp">
    <dgm:scene3d>
      <a:camera prst="orthographicFront"/>
      <a:lightRig rig="threePt" dir="t"/>
    </dgm:scene3d>
    <dgm:sp3d/>
    <dgm:txPr/>
    <dgm:style>
      <a:lnRef idx="0">
        <a:scrgbClr r="0" g="0" b="0"/>
      </a:lnRef>
      <a:fillRef idx="1">
        <a:scrgbClr r="0" g="0" b="0"/>
      </a:fillRef>
      <a:effectRef idx="0">
        <a:scrgbClr r="0" g="0" b="0"/>
      </a:effectRef>
      <a:fontRef idx="minor"/>
    </dgm:style>
  </dgm:styleLbl>
  <dgm:styleLbl name="fgShp">
    <dgm:scene3d>
      <a:camera prst="orthographicFront"/>
      <a:lightRig rig="threePt" dir="t"/>
    </dgm:scene3d>
    <dgm:sp3d/>
    <dgm:txPr/>
    <dgm:style>
      <a:lnRef idx="2">
        <a:scrgbClr r="0" g="0" b="0"/>
      </a:lnRef>
      <a:fillRef idx="1">
        <a:scrgbClr r="0" g="0" b="0"/>
      </a:fillRef>
      <a:effectRef idx="0">
        <a:scrgbClr r="0" g="0" b="0"/>
      </a:effectRef>
      <a:fontRef idx="minor"/>
    </dgm:style>
  </dgm:styleLbl>
  <dgm:styleLbl name="revTx">
    <dgm:scene3d>
      <a:camera prst="orthographicFront"/>
      <a:lightRig rig="threePt" dir="t"/>
    </dgm:scene3d>
    <dgm:sp3d/>
    <dgm:txPr/>
    <dgm:style>
      <a:lnRef idx="0">
        <a:scrgbClr r="0" g="0" b="0"/>
      </a:lnRef>
      <a:fillRef idx="0">
        <a:scrgbClr r="0" g="0" b="0"/>
      </a:fillRef>
      <a:effectRef idx="0">
        <a:scrgbClr r="0" g="0" b="0"/>
      </a:effectRef>
      <a:fontRef idx="minor"/>
    </dgm:style>
  </dgm:styleLbl>
</dgm:styleDef>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037840" cy="464820"/>
          </a:xfrm>
          <a:prstGeom prst="rect">
            <a:avLst/>
          </a:prstGeom>
        </p:spPr>
        <p:txBody>
          <a:bodyPr vert="horz" lIns="93177" tIns="46589" rIns="93177" bIns="46589" rtlCol="0"/>
          <a:lstStyle>
            <a:lvl1pPr algn="l">
              <a:defRPr sz="1200"/>
            </a:lvl1pPr>
          </a:lstStyle>
          <a:p>
            <a:endParaRPr lang="en-US"/>
          </a:p>
        </p:txBody>
      </p:sp>
      <p:sp>
        <p:nvSpPr>
          <p:cNvPr id="3" name="Date Placeholder 2"/>
          <p:cNvSpPr>
            <a:spLocks noGrp="1"/>
          </p:cNvSpPr>
          <p:nvPr>
            <p:ph type="dt" idx="1"/>
          </p:nvPr>
        </p:nvSpPr>
        <p:spPr>
          <a:xfrm>
            <a:off x="3970938" y="0"/>
            <a:ext cx="3037840" cy="464820"/>
          </a:xfrm>
          <a:prstGeom prst="rect">
            <a:avLst/>
          </a:prstGeom>
        </p:spPr>
        <p:txBody>
          <a:bodyPr vert="horz" lIns="93177" tIns="46589" rIns="93177" bIns="46589" rtlCol="0"/>
          <a:lstStyle>
            <a:lvl1pPr algn="r">
              <a:defRPr sz="1200"/>
            </a:lvl1pPr>
          </a:lstStyle>
          <a:p>
            <a:fld id="{070F2D95-CC62-4FA7-A387-7818AC6E1FDB}" type="datetimeFigureOut">
              <a:rPr lang="en-US" smtClean="0"/>
              <a:t>1/15/17</a:t>
            </a:fld>
            <a:endParaRPr lang="en-US"/>
          </a:p>
        </p:txBody>
      </p:sp>
      <p:sp>
        <p:nvSpPr>
          <p:cNvPr id="4" name="Slide Image Placeholder 3"/>
          <p:cNvSpPr>
            <a:spLocks noGrp="1" noRot="1" noChangeAspect="1"/>
          </p:cNvSpPr>
          <p:nvPr>
            <p:ph type="sldImg" idx="2"/>
          </p:nvPr>
        </p:nvSpPr>
        <p:spPr>
          <a:xfrm>
            <a:off x="1181100" y="696913"/>
            <a:ext cx="4648200" cy="3486150"/>
          </a:xfrm>
          <a:prstGeom prst="rect">
            <a:avLst/>
          </a:prstGeom>
          <a:noFill/>
          <a:ln w="12700">
            <a:solidFill>
              <a:prstClr val="black"/>
            </a:solidFill>
          </a:ln>
        </p:spPr>
        <p:txBody>
          <a:bodyPr vert="horz" lIns="93177" tIns="46589" rIns="93177" bIns="46589" rtlCol="0" anchor="ctr"/>
          <a:lstStyle/>
          <a:p>
            <a:endParaRPr lang="en-US"/>
          </a:p>
        </p:txBody>
      </p:sp>
      <p:sp>
        <p:nvSpPr>
          <p:cNvPr id="5" name="Notes Placeholder 4"/>
          <p:cNvSpPr>
            <a:spLocks noGrp="1"/>
          </p:cNvSpPr>
          <p:nvPr>
            <p:ph type="body" sz="quarter" idx="3"/>
          </p:nvPr>
        </p:nvSpPr>
        <p:spPr>
          <a:xfrm>
            <a:off x="701040" y="4415790"/>
            <a:ext cx="5608320" cy="4183380"/>
          </a:xfrm>
          <a:prstGeom prst="rect">
            <a:avLst/>
          </a:prstGeom>
        </p:spPr>
        <p:txBody>
          <a:bodyPr vert="horz" lIns="93177" tIns="46589" rIns="93177" bIns="46589"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6" name="Footer Placeholder 5"/>
          <p:cNvSpPr>
            <a:spLocks noGrp="1"/>
          </p:cNvSpPr>
          <p:nvPr>
            <p:ph type="ftr" sz="quarter" idx="4"/>
          </p:nvPr>
        </p:nvSpPr>
        <p:spPr>
          <a:xfrm>
            <a:off x="0" y="8829967"/>
            <a:ext cx="3037840" cy="464820"/>
          </a:xfrm>
          <a:prstGeom prst="rect">
            <a:avLst/>
          </a:prstGeom>
        </p:spPr>
        <p:txBody>
          <a:bodyPr vert="horz" lIns="93177" tIns="46589" rIns="93177" bIns="46589" rtlCol="0" anchor="b"/>
          <a:lstStyle>
            <a:lvl1pPr algn="l">
              <a:defRPr sz="1200"/>
            </a:lvl1pPr>
          </a:lstStyle>
          <a:p>
            <a:endParaRPr lang="en-US"/>
          </a:p>
        </p:txBody>
      </p:sp>
      <p:sp>
        <p:nvSpPr>
          <p:cNvPr id="7" name="Slide Number Placeholder 6"/>
          <p:cNvSpPr>
            <a:spLocks noGrp="1"/>
          </p:cNvSpPr>
          <p:nvPr>
            <p:ph type="sldNum" sz="quarter" idx="5"/>
          </p:nvPr>
        </p:nvSpPr>
        <p:spPr>
          <a:xfrm>
            <a:off x="3970938" y="8829967"/>
            <a:ext cx="3037840" cy="464820"/>
          </a:xfrm>
          <a:prstGeom prst="rect">
            <a:avLst/>
          </a:prstGeom>
        </p:spPr>
        <p:txBody>
          <a:bodyPr vert="horz" lIns="93177" tIns="46589" rIns="93177" bIns="46589" rtlCol="0" anchor="b"/>
          <a:lstStyle>
            <a:lvl1pPr algn="r">
              <a:defRPr sz="1200"/>
            </a:lvl1pPr>
          </a:lstStyle>
          <a:p>
            <a:fld id="{76D838C9-9A1E-439B-A6DE-CB9C0B7914BE}" type="slidenum">
              <a:rPr lang="en-US" smtClean="0"/>
              <a:t>‹#›</a:t>
            </a:fld>
            <a:endParaRPr lang="en-US"/>
          </a:p>
        </p:txBody>
      </p:sp>
    </p:spTree>
    <p:extLst>
      <p:ext uri="{BB962C8B-B14F-4D97-AF65-F5344CB8AC3E}">
        <p14:creationId xmlns:p14="http://schemas.microsoft.com/office/powerpoint/2010/main" val="689907359"/>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xml"/></Relationships>
</file>

<file path=ppt/notesSlides/_rels/notesSlide10.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2.xml"/></Relationships>
</file>

<file path=ppt/notesSlides/_rels/notesSlide11.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3.xml"/></Relationships>
</file>

<file path=ppt/notesSlides/_rels/notesSlide1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4.xml"/></Relationships>
</file>

<file path=ppt/notesSlides/_rels/notesSlide1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5.xml"/></Relationships>
</file>

<file path=ppt/notesSlides/_rels/notesSlide1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6.xml"/></Relationships>
</file>

<file path=ppt/notesSlides/_rels/notesSlide2.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2.xml"/></Relationships>
</file>

<file path=ppt/notesSlides/_rels/notesSlide3.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3.xml"/></Relationships>
</file>

<file path=ppt/notesSlides/_rels/notesSlide4.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4.xml"/></Relationships>
</file>

<file path=ppt/notesSlides/_rels/notesSlide5.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5.xml"/></Relationships>
</file>

<file path=ppt/notesSlides/_rels/notesSlide6.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6.xml"/></Relationships>
</file>

<file path=ppt/notesSlides/_rels/notesSlide7.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7.xml"/></Relationships>
</file>

<file path=ppt/notesSlides/_rels/notesSlide8.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9.xml"/></Relationships>
</file>

<file path=ppt/notesSlides/_rels/notesSlide9.xml.rels><?xml version="1.0" encoding="UTF-8" standalone="yes"?>
<Relationships xmlns="http://schemas.openxmlformats.org/package/2006/relationships"><Relationship Id="rId1" Type="http://schemas.openxmlformats.org/officeDocument/2006/relationships/notesMaster" Target="../notesMasters/notesMaster1.xml"/><Relationship Id="rId2" Type="http://schemas.openxmlformats.org/officeDocument/2006/relationships/slide" Target="../slides/slide10.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This</a:t>
            </a:r>
            <a:r>
              <a:rPr lang="en-US" baseline="0" dirty="0" smtClean="0"/>
              <a:t> deck is designed to help guide conversations for Resource Development committees or full boards about your organization’s fundraising strategy.</a:t>
            </a:r>
            <a:endParaRPr lang="en-US" dirty="0"/>
          </a:p>
        </p:txBody>
      </p:sp>
      <p:sp>
        <p:nvSpPr>
          <p:cNvPr id="4" name="Slide Number Placeholder 3"/>
          <p:cNvSpPr>
            <a:spLocks noGrp="1"/>
          </p:cNvSpPr>
          <p:nvPr>
            <p:ph type="sldNum" sz="quarter" idx="10"/>
          </p:nvPr>
        </p:nvSpPr>
        <p:spPr/>
        <p:txBody>
          <a:bodyPr/>
          <a:lstStyle/>
          <a:p>
            <a:fld id="{76D838C9-9A1E-439B-A6DE-CB9C0B7914BE}" type="slidenum">
              <a:rPr lang="en-US" smtClean="0"/>
              <a:t>1</a:t>
            </a:fld>
            <a:endParaRPr lang="en-US"/>
          </a:p>
        </p:txBody>
      </p:sp>
    </p:spTree>
    <p:extLst>
      <p:ext uri="{BB962C8B-B14F-4D97-AF65-F5344CB8AC3E}">
        <p14:creationId xmlns:p14="http://schemas.microsoft.com/office/powerpoint/2010/main" val="45879321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Enter your organization’s information in this</a:t>
            </a:r>
            <a:r>
              <a:rPr lang="en-US" baseline="0" dirty="0" smtClean="0"/>
              <a:t> slide for discussion.</a:t>
            </a:r>
            <a:endParaRPr lang="en-US" dirty="0"/>
          </a:p>
        </p:txBody>
      </p:sp>
      <p:sp>
        <p:nvSpPr>
          <p:cNvPr id="4" name="Slide Number Placeholder 3"/>
          <p:cNvSpPr>
            <a:spLocks noGrp="1"/>
          </p:cNvSpPr>
          <p:nvPr>
            <p:ph type="sldNum" sz="quarter" idx="10"/>
          </p:nvPr>
        </p:nvSpPr>
        <p:spPr/>
        <p:txBody>
          <a:bodyPr/>
          <a:lstStyle/>
          <a:p>
            <a:fld id="{76D838C9-9A1E-439B-A6DE-CB9C0B7914BE}" type="slidenum">
              <a:rPr lang="en-US" smtClean="0"/>
              <a:t>12</a:t>
            </a:fld>
            <a:endParaRPr lang="en-US"/>
          </a:p>
        </p:txBody>
      </p:sp>
    </p:spTree>
    <p:extLst>
      <p:ext uri="{BB962C8B-B14F-4D97-AF65-F5344CB8AC3E}">
        <p14:creationId xmlns:p14="http://schemas.microsoft.com/office/powerpoint/2010/main" val="4268760934"/>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Share</a:t>
            </a:r>
            <a:r>
              <a:rPr lang="en-US" baseline="0" dirty="0" smtClean="0"/>
              <a:t> this slide and set of questions if this is how you would characterize your balance between Dependency Quote and Cost of Fundraising. Hide if it isn’t.</a:t>
            </a:r>
            <a:endParaRPr lang="en-US" dirty="0"/>
          </a:p>
        </p:txBody>
      </p:sp>
      <p:sp>
        <p:nvSpPr>
          <p:cNvPr id="4" name="Slide Number Placeholder 3"/>
          <p:cNvSpPr>
            <a:spLocks noGrp="1"/>
          </p:cNvSpPr>
          <p:nvPr>
            <p:ph type="sldNum" sz="quarter" idx="10"/>
          </p:nvPr>
        </p:nvSpPr>
        <p:spPr/>
        <p:txBody>
          <a:bodyPr/>
          <a:lstStyle/>
          <a:p>
            <a:fld id="{76D838C9-9A1E-439B-A6DE-CB9C0B7914BE}" type="slidenum">
              <a:rPr lang="en-US" smtClean="0"/>
              <a:t>13</a:t>
            </a:fld>
            <a:endParaRPr lang="en-US"/>
          </a:p>
        </p:txBody>
      </p:sp>
    </p:spTree>
    <p:extLst>
      <p:ext uri="{BB962C8B-B14F-4D97-AF65-F5344CB8AC3E}">
        <p14:creationId xmlns:p14="http://schemas.microsoft.com/office/powerpoint/2010/main" val="2281518643"/>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Share</a:t>
            </a:r>
            <a:r>
              <a:rPr lang="en-US" baseline="0" dirty="0" smtClean="0"/>
              <a:t> this slide and set of questions if this is how you would characterize your balance between Dependency Quote and Cost of Fundraising. Hide if it isn’t.</a:t>
            </a:r>
            <a:endParaRPr lang="en-US" dirty="0" smtClean="0"/>
          </a:p>
          <a:p>
            <a:endParaRPr lang="en-US" dirty="0"/>
          </a:p>
        </p:txBody>
      </p:sp>
      <p:sp>
        <p:nvSpPr>
          <p:cNvPr id="4" name="Slide Number Placeholder 3"/>
          <p:cNvSpPr>
            <a:spLocks noGrp="1"/>
          </p:cNvSpPr>
          <p:nvPr>
            <p:ph type="sldNum" sz="quarter" idx="10"/>
          </p:nvPr>
        </p:nvSpPr>
        <p:spPr/>
        <p:txBody>
          <a:bodyPr/>
          <a:lstStyle/>
          <a:p>
            <a:fld id="{76D838C9-9A1E-439B-A6DE-CB9C0B7914BE}" type="slidenum">
              <a:rPr lang="en-US" smtClean="0"/>
              <a:t>14</a:t>
            </a:fld>
            <a:endParaRPr lang="en-US"/>
          </a:p>
        </p:txBody>
      </p:sp>
    </p:spTree>
    <p:extLst>
      <p:ext uri="{BB962C8B-B14F-4D97-AF65-F5344CB8AC3E}">
        <p14:creationId xmlns:p14="http://schemas.microsoft.com/office/powerpoint/2010/main" val="1395119361"/>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Share</a:t>
            </a:r>
            <a:r>
              <a:rPr lang="en-US" baseline="0" dirty="0" smtClean="0"/>
              <a:t> this slide and set of questions if this is how you would characterize your balance between Dependency Quote and Cost of Fundraising. Hide if it isn’t.</a:t>
            </a:r>
            <a:endParaRPr lang="en-US" dirty="0" smtClean="0"/>
          </a:p>
          <a:p>
            <a:endParaRPr lang="en-US" dirty="0"/>
          </a:p>
        </p:txBody>
      </p:sp>
      <p:sp>
        <p:nvSpPr>
          <p:cNvPr id="4" name="Slide Number Placeholder 3"/>
          <p:cNvSpPr>
            <a:spLocks noGrp="1"/>
          </p:cNvSpPr>
          <p:nvPr>
            <p:ph type="sldNum" sz="quarter" idx="10"/>
          </p:nvPr>
        </p:nvSpPr>
        <p:spPr/>
        <p:txBody>
          <a:bodyPr/>
          <a:lstStyle/>
          <a:p>
            <a:fld id="{76D838C9-9A1E-439B-A6DE-CB9C0B7914BE}" type="slidenum">
              <a:rPr lang="en-US" smtClean="0"/>
              <a:t>15</a:t>
            </a:fld>
            <a:endParaRPr lang="en-US"/>
          </a:p>
        </p:txBody>
      </p:sp>
    </p:spTree>
    <p:extLst>
      <p:ext uri="{BB962C8B-B14F-4D97-AF65-F5344CB8AC3E}">
        <p14:creationId xmlns:p14="http://schemas.microsoft.com/office/powerpoint/2010/main" val="934381577"/>
      </p:ext>
    </p:extLst>
  </p:cSld>
  <p:clrMapOvr>
    <a:masterClrMapping/>
  </p:clrMapOvr>
</p:notes>
</file>

<file path=ppt/notesSlides/notesSlide1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Share</a:t>
            </a:r>
            <a:r>
              <a:rPr lang="en-US" baseline="0" dirty="0" smtClean="0"/>
              <a:t> this slide and set of questions if this is how you would characterize your balance between Dependency Quote and Cost of Fundraising. Hide if it isn’t.</a:t>
            </a:r>
            <a:endParaRPr lang="en-US" dirty="0" smtClean="0"/>
          </a:p>
          <a:p>
            <a:endParaRPr lang="en-US" dirty="0"/>
          </a:p>
        </p:txBody>
      </p:sp>
      <p:sp>
        <p:nvSpPr>
          <p:cNvPr id="4" name="Slide Number Placeholder 3"/>
          <p:cNvSpPr>
            <a:spLocks noGrp="1"/>
          </p:cNvSpPr>
          <p:nvPr>
            <p:ph type="sldNum" sz="quarter" idx="10"/>
          </p:nvPr>
        </p:nvSpPr>
        <p:spPr/>
        <p:txBody>
          <a:bodyPr/>
          <a:lstStyle/>
          <a:p>
            <a:fld id="{76D838C9-9A1E-439B-A6DE-CB9C0B7914BE}" type="slidenum">
              <a:rPr lang="en-US" smtClean="0"/>
              <a:t>16</a:t>
            </a:fld>
            <a:endParaRPr lang="en-US"/>
          </a:p>
        </p:txBody>
      </p:sp>
    </p:spTree>
    <p:extLst>
      <p:ext uri="{BB962C8B-B14F-4D97-AF65-F5344CB8AC3E}">
        <p14:creationId xmlns:p14="http://schemas.microsoft.com/office/powerpoint/2010/main" val="6902709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board’s role in fundraising fits</a:t>
            </a:r>
            <a:r>
              <a:rPr lang="en-US" baseline="0" dirty="0" smtClean="0"/>
              <a:t> into three main categories.</a:t>
            </a:r>
            <a:endParaRPr lang="en-US" dirty="0"/>
          </a:p>
        </p:txBody>
      </p:sp>
      <p:sp>
        <p:nvSpPr>
          <p:cNvPr id="4" name="Slide Number Placeholder 3"/>
          <p:cNvSpPr>
            <a:spLocks noGrp="1"/>
          </p:cNvSpPr>
          <p:nvPr>
            <p:ph type="sldNum" sz="quarter" idx="10"/>
          </p:nvPr>
        </p:nvSpPr>
        <p:spPr/>
        <p:txBody>
          <a:bodyPr/>
          <a:lstStyle/>
          <a:p>
            <a:fld id="{76D838C9-9A1E-439B-A6DE-CB9C0B7914BE}" type="slidenum">
              <a:rPr lang="en-US" smtClean="0"/>
              <a:t>2</a:t>
            </a:fld>
            <a:endParaRPr lang="en-US"/>
          </a:p>
        </p:txBody>
      </p:sp>
    </p:spTree>
    <p:extLst>
      <p:ext uri="{BB962C8B-B14F-4D97-AF65-F5344CB8AC3E}">
        <p14:creationId xmlns:p14="http://schemas.microsoft.com/office/powerpoint/2010/main" val="3581035280"/>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Board’s should be asking high-level</a:t>
            </a:r>
            <a:r>
              <a:rPr lang="en-US" baseline="0" dirty="0" smtClean="0"/>
              <a:t> questions about the organization’s fundraising strategy and practices that get at whether the organization is being ethical and accountable and if it’s strategy will support the short- and long-term needs of the organization.</a:t>
            </a:r>
            <a:endParaRPr lang="en-US" dirty="0"/>
          </a:p>
        </p:txBody>
      </p:sp>
      <p:sp>
        <p:nvSpPr>
          <p:cNvPr id="4" name="Slide Number Placeholder 3"/>
          <p:cNvSpPr>
            <a:spLocks noGrp="1"/>
          </p:cNvSpPr>
          <p:nvPr>
            <p:ph type="sldNum" sz="quarter" idx="10"/>
          </p:nvPr>
        </p:nvSpPr>
        <p:spPr/>
        <p:txBody>
          <a:bodyPr/>
          <a:lstStyle/>
          <a:p>
            <a:fld id="{76D838C9-9A1E-439B-A6DE-CB9C0B7914BE}" type="slidenum">
              <a:rPr lang="en-US" smtClean="0"/>
              <a:t>3</a:t>
            </a:fld>
            <a:endParaRPr lang="en-US"/>
          </a:p>
        </p:txBody>
      </p:sp>
    </p:spTree>
    <p:extLst>
      <p:ext uri="{BB962C8B-B14F-4D97-AF65-F5344CB8AC3E}">
        <p14:creationId xmlns:p14="http://schemas.microsoft.com/office/powerpoint/2010/main" val="223607439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The cost of fundraising is the most common measure of fundraising effectiveness. But it is extremely limited in what it actually tells you about your organization’s fundraising strategy.</a:t>
            </a:r>
            <a:endParaRPr lang="en-US" dirty="0"/>
          </a:p>
        </p:txBody>
      </p:sp>
      <p:sp>
        <p:nvSpPr>
          <p:cNvPr id="4" name="Slide Number Placeholder 3"/>
          <p:cNvSpPr>
            <a:spLocks noGrp="1"/>
          </p:cNvSpPr>
          <p:nvPr>
            <p:ph type="sldNum" sz="quarter" idx="10"/>
          </p:nvPr>
        </p:nvSpPr>
        <p:spPr/>
        <p:txBody>
          <a:bodyPr/>
          <a:lstStyle/>
          <a:p>
            <a:fld id="{76D838C9-9A1E-439B-A6DE-CB9C0B7914BE}" type="slidenum">
              <a:rPr lang="en-US" smtClean="0"/>
              <a:t>4</a:t>
            </a:fld>
            <a:endParaRPr lang="en-US"/>
          </a:p>
        </p:txBody>
      </p:sp>
    </p:spTree>
    <p:extLst>
      <p:ext uri="{BB962C8B-B14F-4D97-AF65-F5344CB8AC3E}">
        <p14:creationId xmlns:p14="http://schemas.microsoft.com/office/powerpoint/2010/main" val="4089032983"/>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r>
              <a:rPr lang="en-US" dirty="0" smtClean="0"/>
              <a:t>It is widely viewed by the public as THE measure of fundraising – or even organizational – effectiveness.</a:t>
            </a:r>
            <a:endParaRPr lang="en-US" dirty="0"/>
          </a:p>
        </p:txBody>
      </p:sp>
      <p:sp>
        <p:nvSpPr>
          <p:cNvPr id="4" name="Slide Number Placeholder 3"/>
          <p:cNvSpPr>
            <a:spLocks noGrp="1"/>
          </p:cNvSpPr>
          <p:nvPr>
            <p:ph type="sldNum" sz="quarter" idx="10"/>
          </p:nvPr>
        </p:nvSpPr>
        <p:spPr/>
        <p:txBody>
          <a:bodyPr/>
          <a:lstStyle/>
          <a:p>
            <a:fld id="{76D838C9-9A1E-439B-A6DE-CB9C0B7914BE}" type="slidenum">
              <a:rPr lang="en-US" smtClean="0"/>
              <a:t>5</a:t>
            </a:fld>
            <a:endParaRPr lang="en-US"/>
          </a:p>
        </p:txBody>
      </p:sp>
    </p:spTree>
    <p:extLst>
      <p:ext uri="{BB962C8B-B14F-4D97-AF65-F5344CB8AC3E}">
        <p14:creationId xmlns:p14="http://schemas.microsoft.com/office/powerpoint/2010/main" val="4283275364"/>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D838C9-9A1E-439B-A6DE-CB9C0B7914BE}" type="slidenum">
              <a:rPr lang="en-US" smtClean="0"/>
              <a:t>6</a:t>
            </a:fld>
            <a:endParaRPr lang="en-US"/>
          </a:p>
        </p:txBody>
      </p:sp>
    </p:spTree>
    <p:extLst>
      <p:ext uri="{BB962C8B-B14F-4D97-AF65-F5344CB8AC3E}">
        <p14:creationId xmlns:p14="http://schemas.microsoft.com/office/powerpoint/2010/main" val="1550800455"/>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indent="0" algn="l" defTabSz="914400" rtl="0" eaLnBrk="1" fontAlgn="auto" latinLnBrk="0" hangingPunct="1">
              <a:lnSpc>
                <a:spcPct val="100000"/>
              </a:lnSpc>
              <a:spcBef>
                <a:spcPts val="0"/>
              </a:spcBef>
              <a:spcAft>
                <a:spcPts val="0"/>
              </a:spcAft>
              <a:buClrTx/>
              <a:buSzTx/>
              <a:buFontTx/>
              <a:buNone/>
              <a:tabLst/>
              <a:defRPr/>
            </a:pPr>
            <a:r>
              <a:rPr lang="en-US" dirty="0" smtClean="0"/>
              <a:t>Our</a:t>
            </a:r>
            <a:r>
              <a:rPr lang="en-US" baseline="0" dirty="0" smtClean="0"/>
              <a:t> organizations worked together to develop a different framework for measuring fundraising effectiveness – one that we think will help organizational leaders ask the right questions about fundraising strategy and practices, and that will provide external validation for a more holistic set of measures of fundraising effectiveness.</a:t>
            </a:r>
            <a:endParaRPr lang="en-US" dirty="0" smtClean="0"/>
          </a:p>
          <a:p>
            <a:endParaRPr lang="en-US" dirty="0"/>
          </a:p>
        </p:txBody>
      </p:sp>
      <p:sp>
        <p:nvSpPr>
          <p:cNvPr id="4" name="Slide Number Placeholder 3"/>
          <p:cNvSpPr>
            <a:spLocks noGrp="1"/>
          </p:cNvSpPr>
          <p:nvPr>
            <p:ph type="sldNum" sz="quarter" idx="10"/>
          </p:nvPr>
        </p:nvSpPr>
        <p:spPr/>
        <p:txBody>
          <a:bodyPr/>
          <a:lstStyle/>
          <a:p>
            <a:fld id="{76D838C9-9A1E-439B-A6DE-CB9C0B7914BE}" type="slidenum">
              <a:rPr lang="en-US" smtClean="0"/>
              <a:t>7</a:t>
            </a:fld>
            <a:endParaRPr lang="en-US"/>
          </a:p>
        </p:txBody>
      </p:sp>
    </p:spTree>
    <p:extLst>
      <p:ext uri="{BB962C8B-B14F-4D97-AF65-F5344CB8AC3E}">
        <p14:creationId xmlns:p14="http://schemas.microsoft.com/office/powerpoint/2010/main" val="8030672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D838C9-9A1E-439B-A6DE-CB9C0B7914BE}" type="slidenum">
              <a:rPr lang="en-US" smtClean="0"/>
              <a:t>9</a:t>
            </a:fld>
            <a:endParaRPr lang="en-US"/>
          </a:p>
        </p:txBody>
      </p:sp>
    </p:spTree>
    <p:extLst>
      <p:ext uri="{BB962C8B-B14F-4D97-AF65-F5344CB8AC3E}">
        <p14:creationId xmlns:p14="http://schemas.microsoft.com/office/powerpoint/2010/main" val="4194979710"/>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US" dirty="0"/>
          </a:p>
        </p:txBody>
      </p:sp>
      <p:sp>
        <p:nvSpPr>
          <p:cNvPr id="4" name="Slide Number Placeholder 3"/>
          <p:cNvSpPr>
            <a:spLocks noGrp="1"/>
          </p:cNvSpPr>
          <p:nvPr>
            <p:ph type="sldNum" sz="quarter" idx="10"/>
          </p:nvPr>
        </p:nvSpPr>
        <p:spPr/>
        <p:txBody>
          <a:bodyPr/>
          <a:lstStyle/>
          <a:p>
            <a:fld id="{76D838C9-9A1E-439B-A6DE-CB9C0B7914BE}" type="slidenum">
              <a:rPr lang="en-US" smtClean="0"/>
              <a:t>10</a:t>
            </a:fld>
            <a:endParaRPr lang="en-US"/>
          </a:p>
        </p:txBody>
      </p:sp>
    </p:spTree>
    <p:extLst>
      <p:ext uri="{BB962C8B-B14F-4D97-AF65-F5344CB8AC3E}">
        <p14:creationId xmlns:p14="http://schemas.microsoft.com/office/powerpoint/2010/main" val="322348632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914400" y="2516624"/>
            <a:ext cx="7315200" cy="2595025"/>
          </a:xfrm>
        </p:spPr>
        <p:txBody>
          <a:bodyPr>
            <a:normAutofit/>
          </a:bodyPr>
          <a:lstStyle>
            <a:lvl1pPr>
              <a:defRPr sz="4800"/>
            </a:lvl1pPr>
          </a:lstStyle>
          <a:p>
            <a:r>
              <a:rPr lang="en-US" smtClean="0"/>
              <a:t>Click to edit Master title style</a:t>
            </a:r>
            <a:endParaRPr lang="en-US"/>
          </a:p>
        </p:txBody>
      </p:sp>
      <p:sp>
        <p:nvSpPr>
          <p:cNvPr id="3" name="Subtitle 2"/>
          <p:cNvSpPr>
            <a:spLocks noGrp="1"/>
          </p:cNvSpPr>
          <p:nvPr>
            <p:ph type="subTitle" idx="1"/>
          </p:nvPr>
        </p:nvSpPr>
        <p:spPr>
          <a:xfrm>
            <a:off x="914400" y="5166530"/>
            <a:ext cx="7315200" cy="1144632"/>
          </a:xfrm>
        </p:spPr>
        <p:txBody>
          <a:bodyPr>
            <a:normAutofit/>
          </a:bodyPr>
          <a:lstStyle>
            <a:lvl1pPr marL="0" indent="0" algn="l">
              <a:buNone/>
              <a:defRPr sz="2200">
                <a:solidFill>
                  <a:schemeClr val="tx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smtClean="0"/>
              <a:t>Click to edit Master subtitle style</a:t>
            </a:r>
            <a:endParaRPr lang="en-US" dirty="0"/>
          </a:p>
        </p:txBody>
      </p:sp>
      <p:sp>
        <p:nvSpPr>
          <p:cNvPr id="7" name="Date Placeholder 6"/>
          <p:cNvSpPr>
            <a:spLocks noGrp="1"/>
          </p:cNvSpPr>
          <p:nvPr>
            <p:ph type="dt" sz="half" idx="10"/>
          </p:nvPr>
        </p:nvSpPr>
        <p:spPr/>
        <p:txBody>
          <a:bodyPr/>
          <a:lstStyle/>
          <a:p>
            <a:fld id="{A43921DD-EBED-493E-BC42-3E68E3A50BFD}" type="datetimeFigureOut">
              <a:rPr lang="en-US" smtClean="0"/>
              <a:t>1/15/17</a:t>
            </a:fld>
            <a:endParaRPr lang="en-US"/>
          </a:p>
        </p:txBody>
      </p:sp>
      <p:sp>
        <p:nvSpPr>
          <p:cNvPr id="8" name="Slide Number Placeholder 7"/>
          <p:cNvSpPr>
            <a:spLocks noGrp="1"/>
          </p:cNvSpPr>
          <p:nvPr>
            <p:ph type="sldNum" sz="quarter" idx="11"/>
          </p:nvPr>
        </p:nvSpPr>
        <p:spPr/>
        <p:txBody>
          <a:bodyPr/>
          <a:lstStyle/>
          <a:p>
            <a:fld id="{408891EC-D0C5-4E79-A0E9-01F620FB2E38}" type="slidenum">
              <a:rPr lang="en-US" smtClean="0"/>
              <a:t>‹#›</a:t>
            </a:fld>
            <a:endParaRPr lang="en-US"/>
          </a:p>
        </p:txBody>
      </p:sp>
      <p:sp>
        <p:nvSpPr>
          <p:cNvPr id="9" name="Footer Placeholder 8"/>
          <p:cNvSpPr>
            <a:spLocks noGrp="1"/>
          </p:cNvSpPr>
          <p:nvPr>
            <p:ph type="ftr" sz="quarter" idx="12"/>
          </p:nvPr>
        </p:nvSpPr>
        <p:spPr/>
        <p:txBody>
          <a:bodyPr/>
          <a:lstStyle/>
          <a:p>
            <a:endParaRPr lang="en-US"/>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Vertical Text Placeholder 2"/>
          <p:cNvSpPr>
            <a:spLocks noGrp="1"/>
          </p:cNvSpPr>
          <p:nvPr>
            <p:ph type="body" orient="vert" idx="1"/>
          </p:nvPr>
        </p:nvSpPr>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43921DD-EBED-493E-BC42-3E68E3A50BFD}" type="datetimeFigureOut">
              <a:rPr lang="en-US" smtClean="0"/>
              <a:t>1/15/17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8891EC-D0C5-4E79-A0E9-01F620FB2E38}" type="slidenum">
              <a:rPr lang="en-US" smtClean="0"/>
              <a:t>‹#›</a:t>
            </a:fld>
            <a:endParaRPr lang="en-US"/>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6248400" y="1826709"/>
            <a:ext cx="1492499" cy="4484454"/>
          </a:xfrm>
        </p:spPr>
        <p:txBody>
          <a:bodyPr vert="eaVert"/>
          <a:lstStyle/>
          <a:p>
            <a:r>
              <a:rPr lang="en-US" smtClean="0"/>
              <a:t>Click to edit Master title style</a:t>
            </a:r>
            <a:endParaRPr lang="en-US"/>
          </a:p>
        </p:txBody>
      </p:sp>
      <p:sp>
        <p:nvSpPr>
          <p:cNvPr id="3" name="Vertical Text Placeholder 2"/>
          <p:cNvSpPr>
            <a:spLocks noGrp="1"/>
          </p:cNvSpPr>
          <p:nvPr>
            <p:ph type="body" orient="vert" idx="1"/>
          </p:nvPr>
        </p:nvSpPr>
        <p:spPr>
          <a:xfrm>
            <a:off x="854524" y="1826709"/>
            <a:ext cx="5241476" cy="4484454"/>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4" name="Date Placeholder 3"/>
          <p:cNvSpPr>
            <a:spLocks noGrp="1"/>
          </p:cNvSpPr>
          <p:nvPr>
            <p:ph type="dt" sz="half" idx="10"/>
          </p:nvPr>
        </p:nvSpPr>
        <p:spPr/>
        <p:txBody>
          <a:bodyPr/>
          <a:lstStyle/>
          <a:p>
            <a:fld id="{A43921DD-EBED-493E-BC42-3E68E3A50BFD}" type="datetimeFigureOut">
              <a:rPr lang="en-US" smtClean="0"/>
              <a:t>1/15/17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8891EC-D0C5-4E79-A0E9-01F620FB2E38}" type="slidenum">
              <a:rPr lang="en-US" smtClean="0"/>
              <a:t>‹#›</a:t>
            </a:fld>
            <a:endParaRPr lang="en-US"/>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showMasterSp="0"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A43921DD-EBED-493E-BC42-3E68E3A50BFD}" type="datetimeFigureOut">
              <a:rPr lang="en-US" smtClean="0"/>
              <a:t>1/15/17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8891EC-D0C5-4E79-A0E9-01F620FB2E38}" type="slidenum">
              <a:rPr lang="en-US" smtClean="0"/>
              <a:t>‹#›</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914400" y="5017572"/>
            <a:ext cx="7315200" cy="1293592"/>
          </a:xfrm>
        </p:spPr>
        <p:txBody>
          <a:bodyPr anchor="t"/>
          <a:lstStyle>
            <a:lvl1pPr algn="l">
              <a:defRPr sz="4000" b="0" cap="none"/>
            </a:lvl1pPr>
          </a:lstStyle>
          <a:p>
            <a:r>
              <a:rPr lang="en-US" smtClean="0"/>
              <a:t>Click to edit Master title style</a:t>
            </a:r>
            <a:endParaRPr lang="en-US"/>
          </a:p>
        </p:txBody>
      </p:sp>
      <p:sp>
        <p:nvSpPr>
          <p:cNvPr id="3" name="Text Placeholder 2"/>
          <p:cNvSpPr>
            <a:spLocks noGrp="1"/>
          </p:cNvSpPr>
          <p:nvPr>
            <p:ph type="body" idx="1"/>
          </p:nvPr>
        </p:nvSpPr>
        <p:spPr>
          <a:xfrm>
            <a:off x="914400" y="3865097"/>
            <a:ext cx="7315200" cy="1098439"/>
          </a:xfrm>
        </p:spPr>
        <p:txBody>
          <a:bodyPr anchor="b"/>
          <a:lstStyle>
            <a:lvl1pPr marL="0" indent="0">
              <a:buNone/>
              <a:defRPr sz="2000">
                <a:solidFill>
                  <a:schemeClr val="tx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p:txBody>
          <a:bodyPr/>
          <a:lstStyle/>
          <a:p>
            <a:fld id="{A43921DD-EBED-493E-BC42-3E68E3A50BFD}" type="datetimeFigureOut">
              <a:rPr lang="en-US" smtClean="0"/>
              <a:t>1/15/17</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408891EC-D0C5-4E79-A0E9-01F620FB2E38}" type="slidenum">
              <a:rPr lang="en-US" smtClean="0"/>
              <a:t>‹#›</a:t>
            </a:fld>
            <a:endParaRPr lang="en-US"/>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showMasterSp="0" type="twoObj" preserve="1">
  <p:cSld name="Two Content">
    <p:spTree>
      <p:nvGrpSpPr>
        <p:cNvPr id="1" name=""/>
        <p:cNvGrpSpPr/>
        <p:nvPr/>
      </p:nvGrpSpPr>
      <p:grpSpPr>
        <a:xfrm>
          <a:off x="0" y="0"/>
          <a:ext cx="0" cy="0"/>
          <a:chOff x="0" y="0"/>
          <a:chExt cx="0" cy="0"/>
        </a:xfrm>
      </p:grpSpPr>
      <p:sp>
        <p:nvSpPr>
          <p:cNvPr id="5" name="Date Placeholder 4"/>
          <p:cNvSpPr>
            <a:spLocks noGrp="1"/>
          </p:cNvSpPr>
          <p:nvPr>
            <p:ph type="dt" sz="half" idx="10"/>
          </p:nvPr>
        </p:nvSpPr>
        <p:spPr/>
        <p:txBody>
          <a:bodyPr/>
          <a:lstStyle/>
          <a:p>
            <a:fld id="{A43921DD-EBED-493E-BC42-3E68E3A50BFD}" type="datetimeFigureOut">
              <a:rPr lang="en-US" smtClean="0"/>
              <a:t>1/15/17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8891EC-D0C5-4E79-A0E9-01F620FB2E38}" type="slidenum">
              <a:rPr lang="en-US" smtClean="0"/>
              <a:t>‹#›</a:t>
            </a:fld>
            <a:endParaRPr lang="en-US"/>
          </a:p>
        </p:txBody>
      </p:sp>
      <p:sp>
        <p:nvSpPr>
          <p:cNvPr id="9" name="Title 8"/>
          <p:cNvSpPr>
            <a:spLocks noGrp="1"/>
          </p:cNvSpPr>
          <p:nvPr>
            <p:ph type="title"/>
          </p:nvPr>
        </p:nvSpPr>
        <p:spPr>
          <a:xfrm>
            <a:off x="914400" y="1544715"/>
            <a:ext cx="7315200" cy="1154097"/>
          </a:xfrm>
        </p:spPr>
        <p:txBody>
          <a:bodyPr/>
          <a:lstStyle/>
          <a:p>
            <a:r>
              <a:rPr lang="en-US" smtClean="0"/>
              <a:t>Click to edit Master title style</a:t>
            </a:r>
            <a:endParaRPr lang="en-US"/>
          </a:p>
        </p:txBody>
      </p:sp>
      <p:sp>
        <p:nvSpPr>
          <p:cNvPr id="8" name="Content Placeholder 7"/>
          <p:cNvSpPr>
            <a:spLocks noGrp="1"/>
          </p:cNvSpPr>
          <p:nvPr>
            <p:ph sz="quarter" idx="13"/>
          </p:nvPr>
        </p:nvSpPr>
        <p:spPr>
          <a:xfrm>
            <a:off x="914400" y="2743200"/>
            <a:ext cx="3566160" cy="359359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
        <p:nvSpPr>
          <p:cNvPr id="11" name="Content Placeholder 10"/>
          <p:cNvSpPr>
            <a:spLocks noGrp="1"/>
          </p:cNvSpPr>
          <p:nvPr>
            <p:ph sz="quarter" idx="14"/>
          </p:nvPr>
        </p:nvSpPr>
        <p:spPr>
          <a:xfrm>
            <a:off x="4681728" y="2743200"/>
            <a:ext cx="3566160" cy="3595687"/>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showMasterSp="0" type="twoTxTwoObj" preserve="1">
  <p:cSld name="Comparison">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116348" y="2743200"/>
            <a:ext cx="336499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5" name="Text Placeholder 4"/>
          <p:cNvSpPr>
            <a:spLocks noGrp="1"/>
          </p:cNvSpPr>
          <p:nvPr>
            <p:ph type="body" sz="quarter" idx="3"/>
          </p:nvPr>
        </p:nvSpPr>
        <p:spPr>
          <a:xfrm>
            <a:off x="4885144" y="2743200"/>
            <a:ext cx="3362062" cy="621792"/>
          </a:xfrm>
        </p:spPr>
        <p:txBody>
          <a:bodyPr anchor="b">
            <a:noAutofit/>
          </a:bodyPr>
          <a:lstStyle>
            <a:lvl1pPr marL="0" indent="0">
              <a:buNone/>
              <a:defRPr sz="2000" b="1">
                <a:solidFill>
                  <a:schemeClr val="tx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7" name="Date Placeholder 6"/>
          <p:cNvSpPr>
            <a:spLocks noGrp="1"/>
          </p:cNvSpPr>
          <p:nvPr>
            <p:ph type="dt" sz="half" idx="10"/>
          </p:nvPr>
        </p:nvSpPr>
        <p:spPr/>
        <p:txBody>
          <a:bodyPr/>
          <a:lstStyle/>
          <a:p>
            <a:fld id="{A43921DD-EBED-493E-BC42-3E68E3A50BFD}" type="datetimeFigureOut">
              <a:rPr lang="en-US" smtClean="0"/>
              <a:t>1/15/17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408891EC-D0C5-4E79-A0E9-01F620FB2E38}" type="slidenum">
              <a:rPr lang="en-US" smtClean="0"/>
              <a:t>‹#›</a:t>
            </a:fld>
            <a:endParaRPr lang="en-US"/>
          </a:p>
        </p:txBody>
      </p:sp>
      <p:sp>
        <p:nvSpPr>
          <p:cNvPr id="10" name="Title 9"/>
          <p:cNvSpPr>
            <a:spLocks noGrp="1"/>
          </p:cNvSpPr>
          <p:nvPr>
            <p:ph type="title"/>
          </p:nvPr>
        </p:nvSpPr>
        <p:spPr>
          <a:xfrm>
            <a:off x="914400" y="1544715"/>
            <a:ext cx="7315200" cy="1154097"/>
          </a:xfrm>
        </p:spPr>
        <p:txBody>
          <a:bodyPr/>
          <a:lstStyle/>
          <a:p>
            <a:r>
              <a:rPr lang="en-US" smtClean="0"/>
              <a:t>Click to edit Master title style</a:t>
            </a:r>
            <a:endParaRPr lang="en-US" dirty="0"/>
          </a:p>
        </p:txBody>
      </p:sp>
      <p:sp>
        <p:nvSpPr>
          <p:cNvPr id="11" name="Content Placeholder 10"/>
          <p:cNvSpPr>
            <a:spLocks noGrp="1"/>
          </p:cNvSpPr>
          <p:nvPr>
            <p:ph sz="quarter" idx="13"/>
          </p:nvPr>
        </p:nvSpPr>
        <p:spPr>
          <a:xfrm>
            <a:off x="914400"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13" name="Content Placeholder 12"/>
          <p:cNvSpPr>
            <a:spLocks noGrp="1"/>
          </p:cNvSpPr>
          <p:nvPr>
            <p:ph sz="quarter" idx="14"/>
          </p:nvPr>
        </p:nvSpPr>
        <p:spPr>
          <a:xfrm>
            <a:off x="4681727" y="3383280"/>
            <a:ext cx="3566160" cy="2953512"/>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showMasterSp="0"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a:p>
        </p:txBody>
      </p:sp>
      <p:sp>
        <p:nvSpPr>
          <p:cNvPr id="3" name="Date Placeholder 2"/>
          <p:cNvSpPr>
            <a:spLocks noGrp="1"/>
          </p:cNvSpPr>
          <p:nvPr>
            <p:ph type="dt" sz="half" idx="10"/>
          </p:nvPr>
        </p:nvSpPr>
        <p:spPr/>
        <p:txBody>
          <a:bodyPr/>
          <a:lstStyle/>
          <a:p>
            <a:fld id="{A43921DD-EBED-493E-BC42-3E68E3A50BFD}" type="datetimeFigureOut">
              <a:rPr lang="en-US" smtClean="0"/>
              <a:t>1/15/17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408891EC-D0C5-4E79-A0E9-01F620FB2E38}" type="slidenum">
              <a:rPr lang="en-US" smtClean="0"/>
              <a:t>‹#›</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43921DD-EBED-493E-BC42-3E68E3A50BFD}" type="datetimeFigureOut">
              <a:rPr lang="en-US" smtClean="0"/>
              <a:t>1/15/17</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408891EC-D0C5-4E79-A0E9-01F620FB2E38}" type="slidenum">
              <a:rPr lang="en-US" smtClean="0"/>
              <a:t>‹#›</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5362"/>
            <a:ext cx="2950936" cy="2173015"/>
          </a:xfrm>
        </p:spPr>
        <p:txBody>
          <a:bodyPr anchor="b">
            <a:normAutofit/>
          </a:bodyPr>
          <a:lstStyle>
            <a:lvl1pPr algn="l">
              <a:defRPr sz="2800" b="0"/>
            </a:lvl1pPr>
          </a:lstStyle>
          <a:p>
            <a:r>
              <a:rPr lang="en-US" smtClean="0"/>
              <a:t>Click to edit Master title style</a:t>
            </a:r>
            <a:endParaRPr lang="en-US" dirty="0"/>
          </a:p>
        </p:txBody>
      </p:sp>
      <p:sp>
        <p:nvSpPr>
          <p:cNvPr id="3" name="Content Placeholder 2"/>
          <p:cNvSpPr>
            <a:spLocks noGrp="1"/>
          </p:cNvSpPr>
          <p:nvPr>
            <p:ph idx="1"/>
          </p:nvPr>
        </p:nvSpPr>
        <p:spPr>
          <a:xfrm>
            <a:off x="4021752" y="1826709"/>
            <a:ext cx="4207848" cy="4476614"/>
          </a:xfrm>
        </p:spPr>
        <p:txBody>
          <a:bodyPr anchor="ctr"/>
          <a:lstStyle>
            <a:lvl1pPr>
              <a:defRPr sz="2000"/>
            </a:lvl1pPr>
            <a:lvl2pPr>
              <a:defRPr sz="1800"/>
            </a:lvl2pPr>
            <a:lvl3pPr>
              <a:defRPr sz="1600"/>
            </a:lvl3pPr>
            <a:lvl4pPr>
              <a:defRPr sz="1400"/>
            </a:lvl4pPr>
            <a:lvl5pPr>
              <a:defRPr sz="1400"/>
            </a:lvl5pPr>
            <a:lvl6pPr>
              <a:defRPr sz="2000"/>
            </a:lvl6pPr>
            <a:lvl7pPr>
              <a:defRPr sz="2000"/>
            </a:lvl7pPr>
            <a:lvl8pPr>
              <a:defRPr sz="2000"/>
            </a:lvl8pPr>
            <a:lvl9pPr>
              <a:defRPr sz="2000"/>
            </a:lvl9p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914400" y="4061095"/>
            <a:ext cx="2950936" cy="2245387"/>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3921DD-EBED-493E-BC42-3E68E3A50BFD}" type="datetimeFigureOut">
              <a:rPr lang="en-US" smtClean="0"/>
              <a:t>1/15/17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8891EC-D0C5-4E79-A0E9-01F620FB2E38}" type="slidenum">
              <a:rPr lang="en-US" smtClean="0"/>
              <a:t>‹#›</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914400" y="1828800"/>
            <a:ext cx="2953512" cy="2176272"/>
          </a:xfrm>
        </p:spPr>
        <p:txBody>
          <a:bodyPr anchor="b">
            <a:normAutofit/>
          </a:bodyPr>
          <a:lstStyle>
            <a:lvl1pPr algn="l">
              <a:defRPr sz="2800" b="0"/>
            </a:lvl1pPr>
          </a:lstStyle>
          <a:p>
            <a:r>
              <a:rPr lang="en-US" smtClean="0"/>
              <a:t>Click to edit Master title style</a:t>
            </a:r>
            <a:endParaRPr lang="en-US" dirty="0"/>
          </a:p>
        </p:txBody>
      </p:sp>
      <p:sp>
        <p:nvSpPr>
          <p:cNvPr id="3" name="Picture Placeholder 2"/>
          <p:cNvSpPr>
            <a:spLocks noGrp="1"/>
          </p:cNvSpPr>
          <p:nvPr>
            <p:ph type="pic" idx="1"/>
          </p:nvPr>
        </p:nvSpPr>
        <p:spPr>
          <a:xfrm>
            <a:off x="4191000" y="2286000"/>
            <a:ext cx="4038600" cy="3352800"/>
          </a:xfrm>
          <a:solidFill>
            <a:schemeClr val="accent2"/>
          </a:solidFill>
          <a:ln w="12700">
            <a:noFill/>
          </a:ln>
          <a:effectLst>
            <a:reflection blurRad="12700" stA="30000" endPos="30000" dist="31750" dir="5400000" sy="-100000" algn="bl" rotWithShape="0"/>
          </a:effectLst>
          <a:scene3d>
            <a:camera prst="perspectiveRight" fov="2700000">
              <a:rot lat="240000" lon="900000" rev="0"/>
            </a:camera>
            <a:lightRig rig="threePt" dir="t">
              <a:rot lat="0" lon="0" rev="2700000"/>
            </a:lightRig>
          </a:scene3d>
          <a:sp3d/>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914400" y="4059936"/>
            <a:ext cx="2953512" cy="2249424"/>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A43921DD-EBED-493E-BC42-3E68E3A50BFD}" type="datetimeFigureOut">
              <a:rPr lang="en-US" smtClean="0"/>
              <a:t>1/15/17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408891EC-D0C5-4E79-A0E9-01F620FB2E38}" type="slidenum">
              <a:rPr lang="en-US" smtClean="0"/>
              <a:t>‹#›</a:t>
            </a:fld>
            <a:endParaRPr lang="en-US"/>
          </a:p>
        </p:txBody>
      </p:sp>
    </p:spTree>
  </p:cSld>
  <p:clrMapOvr>
    <a:masterClrMapping/>
  </p:clrMapOvr>
</p:sldLayout>
</file>

<file path=ppt/slideMasters/_rels/slideMaster1.xml.rels><?xml version="1.0" encoding="UTF-8" standalone="yes"?>
<Relationships xmlns="http://schemas.openxmlformats.org/package/2006/relationships"><Relationship Id="rId11" Type="http://schemas.openxmlformats.org/officeDocument/2006/relationships/slideLayout" Target="../slideLayouts/slideLayout11.xml"/><Relationship Id="rId12" Type="http://schemas.openxmlformats.org/officeDocument/2006/relationships/theme" Target="../theme/theme1.xml"/><Relationship Id="rId1" Type="http://schemas.openxmlformats.org/officeDocument/2006/relationships/slideLayout" Target="../slideLayouts/slideLayout1.xml"/><Relationship Id="rId2" Type="http://schemas.openxmlformats.org/officeDocument/2006/relationships/slideLayout" Target="../slideLayouts/slideLayout2.xml"/><Relationship Id="rId3" Type="http://schemas.openxmlformats.org/officeDocument/2006/relationships/slideLayout" Target="../slideLayouts/slideLayout3.xml"/><Relationship Id="rId4" Type="http://schemas.openxmlformats.org/officeDocument/2006/relationships/slideLayout" Target="../slideLayouts/slideLayout4.xml"/><Relationship Id="rId5" Type="http://schemas.openxmlformats.org/officeDocument/2006/relationships/slideLayout" Target="../slideLayouts/slideLayout5.xml"/><Relationship Id="rId6" Type="http://schemas.openxmlformats.org/officeDocument/2006/relationships/slideLayout" Target="../slideLayouts/slideLayout6.xml"/><Relationship Id="rId7" Type="http://schemas.openxmlformats.org/officeDocument/2006/relationships/slideLayout" Target="../slideLayouts/slideLayout7.xml"/><Relationship Id="rId8" Type="http://schemas.openxmlformats.org/officeDocument/2006/relationships/slideLayout" Target="../slideLayouts/slideLayout8.xml"/><Relationship Id="rId9" Type="http://schemas.openxmlformats.org/officeDocument/2006/relationships/slideLayout" Target="../slideLayouts/slideLayout9.xml"/><Relationship Id="rId10" Type="http://schemas.openxmlformats.org/officeDocument/2006/relationships/slideLayout" Target="../slideLayouts/slideLayout10.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2"/>
      </p:bgRef>
    </p:bg>
    <p:spTree>
      <p:nvGrpSpPr>
        <p:cNvPr id="1" name=""/>
        <p:cNvGrpSpPr/>
        <p:nvPr/>
      </p:nvGrpSpPr>
      <p:grpSpPr>
        <a:xfrm>
          <a:off x="0" y="0"/>
          <a:ext cx="0" cy="0"/>
          <a:chOff x="0" y="0"/>
          <a:chExt cx="0" cy="0"/>
        </a:xfrm>
      </p:grpSpPr>
      <p:sp>
        <p:nvSpPr>
          <p:cNvPr id="10" name="Rectangle 9"/>
          <p:cNvSpPr/>
          <p:nvPr/>
        </p:nvSpPr>
        <p:spPr>
          <a:xfrm>
            <a:off x="8435268" y="573807"/>
            <a:ext cx="86236"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11" name="Rectangle 10"/>
          <p:cNvSpPr/>
          <p:nvPr/>
        </p:nvSpPr>
        <p:spPr>
          <a:xfrm>
            <a:off x="8569419" y="573807"/>
            <a:ext cx="576072" cy="572316"/>
          </a:xfrm>
          <a:prstGeom prst="rect">
            <a:avLst/>
          </a:prstGeom>
          <a:solidFill>
            <a:schemeClr val="tx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2" name="Title Placeholder 1"/>
          <p:cNvSpPr>
            <a:spLocks noGrp="1"/>
          </p:cNvSpPr>
          <p:nvPr>
            <p:ph type="title"/>
          </p:nvPr>
        </p:nvSpPr>
        <p:spPr>
          <a:xfrm>
            <a:off x="914400" y="1544715"/>
            <a:ext cx="7315200" cy="1154097"/>
          </a:xfrm>
          <a:prstGeom prst="rect">
            <a:avLst/>
          </a:prstGeom>
        </p:spPr>
        <p:txBody>
          <a:bodyPr vert="horz" lIns="91440" tIns="45720" rIns="91440" bIns="45720" rtlCol="0" anchor="b">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914400" y="2769833"/>
            <a:ext cx="7315200" cy="3539527"/>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smtClean="0"/>
          </a:p>
        </p:txBody>
      </p:sp>
      <p:sp>
        <p:nvSpPr>
          <p:cNvPr id="4" name="Date Placeholder 3"/>
          <p:cNvSpPr>
            <a:spLocks noGrp="1"/>
          </p:cNvSpPr>
          <p:nvPr>
            <p:ph type="dt" sz="half" idx="2"/>
          </p:nvPr>
        </p:nvSpPr>
        <p:spPr>
          <a:xfrm>
            <a:off x="6007690" y="548797"/>
            <a:ext cx="1189132" cy="297918"/>
          </a:xfrm>
          <a:prstGeom prst="rect">
            <a:avLst/>
          </a:prstGeom>
        </p:spPr>
        <p:txBody>
          <a:bodyPr vert="horz" lIns="91440" tIns="45720" rIns="91440" bIns="45720" rtlCol="0" anchor="ctr"/>
          <a:lstStyle>
            <a:lvl1pPr algn="l">
              <a:defRPr sz="1200">
                <a:solidFill>
                  <a:schemeClr val="tx1">
                    <a:alpha val="50000"/>
                  </a:schemeClr>
                </a:solidFill>
              </a:defRPr>
            </a:lvl1pPr>
          </a:lstStyle>
          <a:p>
            <a:fld id="{A43921DD-EBED-493E-BC42-3E68E3A50BFD}" type="datetimeFigureOut">
              <a:rPr lang="en-US" smtClean="0"/>
              <a:t>1/15/17</a:t>
            </a:fld>
            <a:endParaRPr lang="en-US"/>
          </a:p>
        </p:txBody>
      </p:sp>
      <p:sp>
        <p:nvSpPr>
          <p:cNvPr id="6" name="Slide Number Placeholder 5"/>
          <p:cNvSpPr>
            <a:spLocks noGrp="1"/>
          </p:cNvSpPr>
          <p:nvPr>
            <p:ph type="sldNum" sz="quarter" idx="4"/>
          </p:nvPr>
        </p:nvSpPr>
        <p:spPr>
          <a:xfrm>
            <a:off x="7314415" y="548797"/>
            <a:ext cx="941203" cy="301752"/>
          </a:xfrm>
          <a:prstGeom prst="rect">
            <a:avLst/>
          </a:prstGeom>
        </p:spPr>
        <p:txBody>
          <a:bodyPr vert="horz" lIns="91440" tIns="45720" rIns="91440" bIns="45720" rtlCol="0" anchor="ctr"/>
          <a:lstStyle>
            <a:lvl1pPr algn="r">
              <a:defRPr sz="1200">
                <a:solidFill>
                  <a:schemeClr val="tx1"/>
                </a:solidFill>
              </a:defRPr>
            </a:lvl1pPr>
          </a:lstStyle>
          <a:p>
            <a:fld id="{408891EC-D0C5-4E79-A0E9-01F620FB2E38}" type="slidenum">
              <a:rPr lang="en-US" smtClean="0"/>
              <a:t>‹#›</a:t>
            </a:fld>
            <a:endParaRPr lang="en-US"/>
          </a:p>
        </p:txBody>
      </p:sp>
      <p:sp>
        <p:nvSpPr>
          <p:cNvPr id="5" name="Footer Placeholder 4"/>
          <p:cNvSpPr>
            <a:spLocks noGrp="1"/>
          </p:cNvSpPr>
          <p:nvPr>
            <p:ph type="ftr" sz="quarter" idx="3"/>
          </p:nvPr>
        </p:nvSpPr>
        <p:spPr>
          <a:xfrm>
            <a:off x="6008688" y="855956"/>
            <a:ext cx="2246489" cy="301227"/>
          </a:xfrm>
          <a:prstGeom prst="rect">
            <a:avLst/>
          </a:prstGeom>
        </p:spPr>
        <p:txBody>
          <a:bodyPr vert="horz" lIns="91440" tIns="0" rIns="91440" bIns="45720" rtlCol="0" anchor="t"/>
          <a:lstStyle>
            <a:lvl1pPr algn="l">
              <a:defRPr sz="1000">
                <a:solidFill>
                  <a:schemeClr val="tx1"/>
                </a:solidFill>
              </a:defRPr>
            </a:lvl1pPr>
          </a:lstStyle>
          <a:p>
            <a:endParaRPr lang="en-US"/>
          </a:p>
        </p:txBody>
      </p:sp>
    </p:spTree>
  </p:cSld>
  <p:clrMap bg1="dk1" tx1="lt1" bg2="dk2" tx2="lt2" accent1="accent1" accent2="accent2" accent3="accent3" accent4="accent4" accent5="accent5" accent6="accent6" hlink="hlink" folHlink="folHlink"/>
  <p:sldLayoutIdLst>
    <p:sldLayoutId id="2147483673" r:id="rId1"/>
    <p:sldLayoutId id="2147483674" r:id="rId2"/>
    <p:sldLayoutId id="2147483675" r:id="rId3"/>
    <p:sldLayoutId id="2147483676" r:id="rId4"/>
    <p:sldLayoutId id="2147483677" r:id="rId5"/>
    <p:sldLayoutId id="2147483678" r:id="rId6"/>
    <p:sldLayoutId id="2147483679" r:id="rId7"/>
    <p:sldLayoutId id="2147483680" r:id="rId8"/>
    <p:sldLayoutId id="2147483681" r:id="rId9"/>
    <p:sldLayoutId id="2147483682" r:id="rId10"/>
    <p:sldLayoutId id="2147483683" r:id="rId11"/>
  </p:sldLayoutIdLst>
  <p:txStyles>
    <p:titleStyle>
      <a:lvl1pPr algn="l" defTabSz="914400" rtl="0" eaLnBrk="1" latinLnBrk="0" hangingPunct="1">
        <a:spcBef>
          <a:spcPct val="0"/>
        </a:spcBef>
        <a:buNone/>
        <a:defRPr sz="4000" kern="1200">
          <a:solidFill>
            <a:schemeClr val="tx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28600" indent="-182880" algn="l" defTabSz="914400" rtl="0" eaLnBrk="1" latinLnBrk="0" hangingPunct="1">
        <a:spcBef>
          <a:spcPct val="20000"/>
        </a:spcBef>
        <a:buClr>
          <a:schemeClr val="tx2"/>
        </a:buClr>
        <a:buFont typeface="Wingdings" charset="2"/>
        <a:buChar char="§"/>
        <a:defRPr sz="2000" kern="1200">
          <a:solidFill>
            <a:schemeClr val="tx1"/>
          </a:solidFill>
          <a:latin typeface="+mn-lt"/>
          <a:ea typeface="+mn-ea"/>
          <a:cs typeface="+mn-cs"/>
        </a:defRPr>
      </a:lvl1pPr>
      <a:lvl2pPr marL="502920" indent="-182880" algn="l" defTabSz="914400" rtl="0" eaLnBrk="1" latinLnBrk="0" hangingPunct="1">
        <a:spcBef>
          <a:spcPct val="20000"/>
        </a:spcBef>
        <a:buClr>
          <a:schemeClr val="tx2"/>
        </a:buClr>
        <a:buFont typeface="Wingdings" charset="2"/>
        <a:buChar char="§"/>
        <a:defRPr sz="1800" kern="1200">
          <a:solidFill>
            <a:schemeClr val="tx1"/>
          </a:solidFill>
          <a:latin typeface="+mn-lt"/>
          <a:ea typeface="+mn-ea"/>
          <a:cs typeface="+mn-cs"/>
        </a:defRPr>
      </a:lvl2pPr>
      <a:lvl3pPr marL="685800" indent="-182880" algn="l" defTabSz="914400" rtl="0" eaLnBrk="1" latinLnBrk="0" hangingPunct="1">
        <a:spcBef>
          <a:spcPct val="20000"/>
        </a:spcBef>
        <a:buClr>
          <a:schemeClr val="tx2"/>
        </a:buClr>
        <a:buFont typeface="Wingdings" charset="2"/>
        <a:buChar char="§"/>
        <a:defRPr sz="1600" kern="1200">
          <a:solidFill>
            <a:schemeClr val="tx1"/>
          </a:solidFill>
          <a:latin typeface="+mn-lt"/>
          <a:ea typeface="+mn-ea"/>
          <a:cs typeface="+mn-cs"/>
        </a:defRPr>
      </a:lvl3pPr>
      <a:lvl4pPr marL="9144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4pPr>
      <a:lvl5pPr marL="1143000" indent="-182880" algn="l" defTabSz="914400" rtl="0" eaLnBrk="1" latinLnBrk="0" hangingPunct="1">
        <a:spcBef>
          <a:spcPct val="20000"/>
        </a:spcBef>
        <a:buClr>
          <a:schemeClr val="tx2"/>
        </a:buClr>
        <a:buFont typeface="Wingdings" charset="2"/>
        <a:buChar char="§"/>
        <a:defRPr sz="1400" kern="1200">
          <a:solidFill>
            <a:schemeClr val="tx1"/>
          </a:solidFill>
          <a:latin typeface="+mn-lt"/>
          <a:ea typeface="+mn-ea"/>
          <a:cs typeface="+mn-cs"/>
        </a:defRPr>
      </a:lvl5pPr>
      <a:lvl6pPr marL="13716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6pPr>
      <a:lvl7pPr marL="16002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7pPr>
      <a:lvl8pPr marL="18288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8pPr>
      <a:lvl9pPr marL="2057400" indent="-182880" algn="l" defTabSz="914400" rtl="0" eaLnBrk="1" latinLnBrk="0" hangingPunct="1">
        <a:spcBef>
          <a:spcPct val="20000"/>
        </a:spcBef>
        <a:buClr>
          <a:schemeClr val="tx2"/>
        </a:buClr>
        <a:buFont typeface="Wingdings" pitchFamily="2" charset="2"/>
        <a:buChar char="§"/>
        <a:defRPr sz="14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xml"/><Relationship Id="rId3" Type="http://schemas.openxmlformats.org/officeDocument/2006/relationships/image" Target="../media/image2.png"/></Relationships>
</file>

<file path=ppt/slides/_rels/slide10.xml.rels><?xml version="1.0" encoding="UTF-8" standalone="yes"?>
<Relationships xmlns="http://schemas.openxmlformats.org/package/2006/relationships"><Relationship Id="rId11" Type="http://schemas.openxmlformats.org/officeDocument/2006/relationships/diagramQuickStyle" Target="../diagrams/quickStyle4.xml"/><Relationship Id="rId12" Type="http://schemas.openxmlformats.org/officeDocument/2006/relationships/diagramColors" Target="../diagrams/colors4.xml"/><Relationship Id="rId13" Type="http://schemas.microsoft.com/office/2007/relationships/diagramDrawing" Target="../diagrams/drawing4.xml"/><Relationship Id="rId1" Type="http://schemas.openxmlformats.org/officeDocument/2006/relationships/slideLayout" Target="../slideLayouts/slideLayout1.xml"/><Relationship Id="rId2" Type="http://schemas.openxmlformats.org/officeDocument/2006/relationships/notesSlide" Target="../notesSlides/notesSlide9.xml"/><Relationship Id="rId3" Type="http://schemas.openxmlformats.org/officeDocument/2006/relationships/image" Target="../media/image2.png"/><Relationship Id="rId4" Type="http://schemas.openxmlformats.org/officeDocument/2006/relationships/diagramData" Target="../diagrams/data3.xml"/><Relationship Id="rId5" Type="http://schemas.openxmlformats.org/officeDocument/2006/relationships/diagramLayout" Target="../diagrams/layout3.xml"/><Relationship Id="rId6" Type="http://schemas.openxmlformats.org/officeDocument/2006/relationships/diagramQuickStyle" Target="../diagrams/quickStyle3.xml"/><Relationship Id="rId7" Type="http://schemas.openxmlformats.org/officeDocument/2006/relationships/diagramColors" Target="../diagrams/colors3.xml"/><Relationship Id="rId8" Type="http://schemas.microsoft.com/office/2007/relationships/diagramDrawing" Target="../diagrams/drawing3.xml"/><Relationship Id="rId9" Type="http://schemas.openxmlformats.org/officeDocument/2006/relationships/diagramData" Target="../diagrams/data4.xml"/><Relationship Id="rId10" Type="http://schemas.openxmlformats.org/officeDocument/2006/relationships/diagramLayout" Target="../diagrams/layout4.xml"/></Relationships>
</file>

<file path=ppt/slides/_rels/slide11.xml.rels><?xml version="1.0" encoding="UTF-8" standalone="yes"?>
<Relationships xmlns="http://schemas.openxmlformats.org/package/2006/relationships"><Relationship Id="rId3" Type="http://schemas.openxmlformats.org/officeDocument/2006/relationships/diagramData" Target="../diagrams/data5.xml"/><Relationship Id="rId4" Type="http://schemas.openxmlformats.org/officeDocument/2006/relationships/diagramLayout" Target="../diagrams/layout5.xml"/><Relationship Id="rId5" Type="http://schemas.openxmlformats.org/officeDocument/2006/relationships/diagramQuickStyle" Target="../diagrams/quickStyle5.xml"/><Relationship Id="rId6" Type="http://schemas.openxmlformats.org/officeDocument/2006/relationships/diagramColors" Target="../diagrams/colors5.xml"/><Relationship Id="rId7" Type="http://schemas.microsoft.com/office/2007/relationships/diagramDrawing" Target="../diagrams/drawing5.xml"/><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12.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diagramData" Target="../diagrams/data6.xml"/><Relationship Id="rId5" Type="http://schemas.openxmlformats.org/officeDocument/2006/relationships/diagramLayout" Target="../diagrams/layout6.xml"/><Relationship Id="rId6" Type="http://schemas.openxmlformats.org/officeDocument/2006/relationships/diagramQuickStyle" Target="../diagrams/quickStyle6.xml"/><Relationship Id="rId7" Type="http://schemas.openxmlformats.org/officeDocument/2006/relationships/diagramColors" Target="../diagrams/colors6.xml"/><Relationship Id="rId8" Type="http://schemas.microsoft.com/office/2007/relationships/diagramDrawing" Target="../diagrams/drawing6.xml"/><Relationship Id="rId1" Type="http://schemas.openxmlformats.org/officeDocument/2006/relationships/slideLayout" Target="../slideLayouts/slideLayout1.xml"/><Relationship Id="rId2" Type="http://schemas.openxmlformats.org/officeDocument/2006/relationships/notesSlide" Target="../notesSlides/notesSlide10.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1.xml"/><Relationship Id="rId3" Type="http://schemas.openxmlformats.org/officeDocument/2006/relationships/image" Target="../media/image2.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2.xml"/><Relationship Id="rId3" Type="http://schemas.openxmlformats.org/officeDocument/2006/relationships/image" Target="../media/image2.png"/></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3.xml"/><Relationship Id="rId3" Type="http://schemas.openxmlformats.org/officeDocument/2006/relationships/image" Target="../media/image2.png"/></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notesSlide" Target="../notesSlides/notesSlide14.xml"/><Relationship Id="rId3" Type="http://schemas.openxmlformats.org/officeDocument/2006/relationships/image" Target="../media/image2.png"/></Relationships>
</file>

<file path=ppt/slides/_rels/slide2.xml.rels><?xml version="1.0" encoding="UTF-8" standalone="yes"?>
<Relationships xmlns="http://schemas.openxmlformats.org/package/2006/relationships"><Relationship Id="rId3" Type="http://schemas.openxmlformats.org/officeDocument/2006/relationships/diagramData" Target="../diagrams/data1.xml"/><Relationship Id="rId4" Type="http://schemas.openxmlformats.org/officeDocument/2006/relationships/diagramLayout" Target="../diagrams/layout1.xml"/><Relationship Id="rId5" Type="http://schemas.openxmlformats.org/officeDocument/2006/relationships/diagramQuickStyle" Target="../diagrams/quickStyle1.xml"/><Relationship Id="rId6" Type="http://schemas.openxmlformats.org/officeDocument/2006/relationships/diagramColors" Target="../diagrams/colors1.xml"/><Relationship Id="rId7" Type="http://schemas.microsoft.com/office/2007/relationships/diagramDrawing" Target="../diagrams/drawing1.xml"/><Relationship Id="rId1" Type="http://schemas.openxmlformats.org/officeDocument/2006/relationships/slideLayout" Target="../slideLayouts/slideLayout2.xml"/><Relationship Id="rId2" Type="http://schemas.openxmlformats.org/officeDocument/2006/relationships/notesSlide" Target="../notesSlides/notesSlide2.xml"/></Relationships>
</file>

<file path=ppt/slides/_rels/slide3.xml.rels><?xml version="1.0" encoding="UTF-8" standalone="yes"?>
<Relationships xmlns="http://schemas.openxmlformats.org/package/2006/relationships"><Relationship Id="rId3" Type="http://schemas.openxmlformats.org/officeDocument/2006/relationships/diagramData" Target="../diagrams/data2.xml"/><Relationship Id="rId4" Type="http://schemas.openxmlformats.org/officeDocument/2006/relationships/diagramLayout" Target="../diagrams/layout2.xml"/><Relationship Id="rId5" Type="http://schemas.openxmlformats.org/officeDocument/2006/relationships/diagramQuickStyle" Target="../diagrams/quickStyle2.xml"/><Relationship Id="rId6" Type="http://schemas.openxmlformats.org/officeDocument/2006/relationships/diagramColors" Target="../diagrams/colors2.xml"/><Relationship Id="rId7" Type="http://schemas.microsoft.com/office/2007/relationships/diagramDrawing" Target="../diagrams/drawing2.xml"/><Relationship Id="rId8" Type="http://schemas.openxmlformats.org/officeDocument/2006/relationships/image" Target="../media/image2.png"/><Relationship Id="rId1" Type="http://schemas.openxmlformats.org/officeDocument/2006/relationships/slideLayout" Target="../slideLayouts/slideLayout2.xml"/><Relationship Id="rId2" Type="http://schemas.openxmlformats.org/officeDocument/2006/relationships/notesSlide" Target="../notesSlides/notesSlide3.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4.xml"/><Relationship Id="rId3" Type="http://schemas.openxmlformats.org/officeDocument/2006/relationships/image" Target="../media/image2.png"/></Relationships>
</file>

<file path=ppt/slides/_rels/slide5.xml.rels><?xml version="1.0" encoding="UTF-8" standalone="yes"?>
<Relationships xmlns="http://schemas.openxmlformats.org/package/2006/relationships"><Relationship Id="rId3" Type="http://schemas.openxmlformats.org/officeDocument/2006/relationships/image" Target="../media/image2.png"/><Relationship Id="rId4" Type="http://schemas.openxmlformats.org/officeDocument/2006/relationships/image" Target="../media/image6.png"/><Relationship Id="rId5" Type="http://schemas.openxmlformats.org/officeDocument/2006/relationships/image" Target="../media/image7.png"/><Relationship Id="rId6" Type="http://schemas.openxmlformats.org/officeDocument/2006/relationships/image" Target="../media/image8.png"/><Relationship Id="rId1" Type="http://schemas.openxmlformats.org/officeDocument/2006/relationships/slideLayout" Target="../slideLayouts/slideLayout1.xml"/><Relationship Id="rId2" Type="http://schemas.openxmlformats.org/officeDocument/2006/relationships/notesSlide" Target="../notesSlides/notesSlide5.xml"/></Relationships>
</file>

<file path=ppt/slides/_rels/slide6.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1" Type="http://schemas.openxmlformats.org/officeDocument/2006/relationships/slideLayout" Target="../slideLayouts/slideLayout1.xml"/><Relationship Id="rId2" Type="http://schemas.openxmlformats.org/officeDocument/2006/relationships/notesSlide" Target="../notesSlides/notesSlide6.xml"/></Relationships>
</file>

<file path=ppt/slides/_rels/slide7.xml.rels><?xml version="1.0" encoding="UTF-8" standalone="yes"?>
<Relationships xmlns="http://schemas.openxmlformats.org/package/2006/relationships"><Relationship Id="rId3" Type="http://schemas.openxmlformats.org/officeDocument/2006/relationships/image" Target="../media/image9.png"/><Relationship Id="rId4" Type="http://schemas.openxmlformats.org/officeDocument/2006/relationships/image" Target="../media/image10.png"/><Relationship Id="rId5" Type="http://schemas.openxmlformats.org/officeDocument/2006/relationships/image" Target="../media/image11.png"/><Relationship Id="rId6" Type="http://schemas.openxmlformats.org/officeDocument/2006/relationships/image" Target="../media/image12.png"/><Relationship Id="rId1" Type="http://schemas.openxmlformats.org/officeDocument/2006/relationships/slideLayout" Target="../slideLayouts/slideLayout1.xml"/><Relationship Id="rId2" Type="http://schemas.openxmlformats.org/officeDocument/2006/relationships/notesSlide" Target="../notesSlides/notesSlide7.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xml"/><Relationship Id="rId2" Type="http://schemas.openxmlformats.org/officeDocument/2006/relationships/image" Target="../media/image2.png"/></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 Id="rId2" Type="http://schemas.openxmlformats.org/officeDocument/2006/relationships/notesSlide" Target="../notesSlides/notesSlide8.xml"/><Relationship Id="rId3" Type="http://schemas.openxmlformats.org/officeDocument/2006/relationships/image" Target="../media/image2.png"/></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304800" y="1905000"/>
            <a:ext cx="8610600" cy="2057399"/>
          </a:xfrm>
        </p:spPr>
        <p:txBody>
          <a:bodyPr>
            <a:normAutofit/>
          </a:bodyPr>
          <a:lstStyle/>
          <a:p>
            <a:r>
              <a:rPr lang="en-US" sz="4100" dirty="0" smtClean="0">
                <a:latin typeface="Corbel"/>
              </a:rPr>
              <a:t>Measuring Fundraising Effectiveness:</a:t>
            </a:r>
            <a:r>
              <a:rPr lang="en-US" sz="4100" b="1" dirty="0" smtClean="0">
                <a:latin typeface="Corbel"/>
              </a:rPr>
              <a:t/>
            </a:r>
            <a:br>
              <a:rPr lang="en-US" sz="4100" b="1" dirty="0" smtClean="0">
                <a:latin typeface="Corbel"/>
              </a:rPr>
            </a:br>
            <a:r>
              <a:rPr lang="en-US" sz="2700" b="0" dirty="0" smtClean="0">
                <a:latin typeface="Corbel"/>
              </a:rPr>
              <a:t>A Conversation Guide for Boards &amp; Leadership Teams</a:t>
            </a:r>
            <a:endParaRPr lang="en-US" sz="2700" b="0" dirty="0">
              <a:latin typeface="Corbel"/>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H="1" flipV="1">
            <a:off x="6858000" y="6363549"/>
            <a:ext cx="2057400" cy="280035"/>
          </a:xfrm>
          <a:prstGeom prst="rect">
            <a:avLst/>
          </a:prstGeom>
        </p:spPr>
      </p:pic>
    </p:spTree>
    <p:extLst>
      <p:ext uri="{BB962C8B-B14F-4D97-AF65-F5344CB8AC3E}">
        <p14:creationId xmlns:p14="http://schemas.microsoft.com/office/powerpoint/2010/main" val="602438402"/>
      </p:ext>
    </p:extLst>
  </p:cSld>
  <p:clrMapOvr>
    <a:masterClrMapping/>
  </p:clrMapOvr>
  <p:timing>
    <p:tnLst>
      <p:par>
        <p:cTn xmlns:p14="http://schemas.microsoft.com/office/powerpoint/2010/mai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04800" y="304800"/>
            <a:ext cx="8534400" cy="2123658"/>
          </a:xfrm>
          <a:prstGeom prst="rect">
            <a:avLst/>
          </a:prstGeom>
        </p:spPr>
        <p:txBody>
          <a:bodyPr wrap="square">
            <a:spAutoFit/>
          </a:bodyPr>
          <a:lstStyle/>
          <a:p>
            <a:r>
              <a:rPr lang="en-US" sz="3600" dirty="0" smtClean="0">
                <a:solidFill>
                  <a:schemeClr val="tx2"/>
                </a:solidFill>
                <a:latin typeface="Corbel"/>
                <a:ea typeface="+mj-ea"/>
                <a:cs typeface="+mj-cs"/>
              </a:rPr>
              <a:t>Balancing Risk &amp; Reward:</a:t>
            </a:r>
          </a:p>
          <a:p>
            <a:r>
              <a:rPr lang="en-US" sz="3000" dirty="0" smtClean="0">
                <a:solidFill>
                  <a:schemeClr val="tx2"/>
                </a:solidFill>
                <a:latin typeface="Corbel"/>
                <a:ea typeface="+mj-ea"/>
                <a:cs typeface="+mj-cs"/>
              </a:rPr>
              <a:t>There is an inverse relationship between the dependency quotient and cost of fundraising.</a:t>
            </a:r>
          </a:p>
          <a:p>
            <a:endParaRPr lang="en-US" sz="3600" dirty="0">
              <a:solidFill>
                <a:schemeClr val="tx2"/>
              </a:solidFill>
              <a:latin typeface="Corbel"/>
              <a:ea typeface="+mj-ea"/>
              <a:cs typeface="+mj-cs"/>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H="1" flipV="1">
            <a:off x="6858000" y="6363549"/>
            <a:ext cx="2057400" cy="280035"/>
          </a:xfrm>
          <a:prstGeom prst="rect">
            <a:avLst/>
          </a:prstGeom>
        </p:spPr>
      </p:pic>
      <p:graphicFrame>
        <p:nvGraphicFramePr>
          <p:cNvPr id="6" name="Diagram 5"/>
          <p:cNvGraphicFramePr/>
          <p:nvPr>
            <p:extLst>
              <p:ext uri="{D42A27DB-BD31-4B8C-83A1-F6EECF244321}">
                <p14:modId xmlns:p14="http://schemas.microsoft.com/office/powerpoint/2010/main" val="2668020144"/>
              </p:ext>
            </p:extLst>
          </p:nvPr>
        </p:nvGraphicFramePr>
        <p:xfrm>
          <a:off x="76200" y="2057399"/>
          <a:ext cx="4156656" cy="4306149"/>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graphicFrame>
        <p:nvGraphicFramePr>
          <p:cNvPr id="9" name="Diagram 8"/>
          <p:cNvGraphicFramePr/>
          <p:nvPr>
            <p:extLst>
              <p:ext uri="{D42A27DB-BD31-4B8C-83A1-F6EECF244321}">
                <p14:modId xmlns:p14="http://schemas.microsoft.com/office/powerpoint/2010/main" val="290591065"/>
              </p:ext>
            </p:extLst>
          </p:nvPr>
        </p:nvGraphicFramePr>
        <p:xfrm>
          <a:off x="4800600" y="2057399"/>
          <a:ext cx="4343400" cy="4306149"/>
        </p:xfrm>
        <a:graphic>
          <a:graphicData uri="http://schemas.openxmlformats.org/drawingml/2006/diagram">
            <dgm:relIds xmlns:dgm="http://schemas.openxmlformats.org/drawingml/2006/diagram" xmlns:r="http://schemas.openxmlformats.org/officeDocument/2006/relationships" r:dm="rId9" r:lo="rId10" r:qs="rId11" r:cs="rId12"/>
          </a:graphicData>
        </a:graphic>
      </p:graphicFrame>
      <p:sp>
        <p:nvSpPr>
          <p:cNvPr id="2" name="TextBox 1"/>
          <p:cNvSpPr txBox="1"/>
          <p:nvPr/>
        </p:nvSpPr>
        <p:spPr>
          <a:xfrm>
            <a:off x="3810000" y="3657600"/>
            <a:ext cx="1219200" cy="707886"/>
          </a:xfrm>
          <a:prstGeom prst="rect">
            <a:avLst/>
          </a:prstGeom>
          <a:noFill/>
        </p:spPr>
        <p:txBody>
          <a:bodyPr wrap="square" rtlCol="0">
            <a:spAutoFit/>
          </a:bodyPr>
          <a:lstStyle/>
          <a:p>
            <a:pPr algn="ctr"/>
            <a:r>
              <a:rPr lang="en-US" sz="4000" dirty="0">
                <a:latin typeface="Corbel"/>
              </a:rPr>
              <a:t>o</a:t>
            </a:r>
            <a:r>
              <a:rPr lang="en-US" sz="4000" dirty="0" smtClean="0">
                <a:latin typeface="Corbel"/>
              </a:rPr>
              <a:t>r</a:t>
            </a:r>
            <a:endParaRPr lang="en-US" sz="4000" dirty="0">
              <a:latin typeface="Corbel"/>
            </a:endParaRPr>
          </a:p>
        </p:txBody>
      </p:sp>
    </p:spTree>
    <p:extLst>
      <p:ext uri="{BB962C8B-B14F-4D97-AF65-F5344CB8AC3E}">
        <p14:creationId xmlns:p14="http://schemas.microsoft.com/office/powerpoint/2010/main" val="550755817"/>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1" presetClass="entr" presetSubtype="0"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Graphic spid="9" grpId="0">
        <p:bldAsOne/>
      </p:bldGraphic>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04800" y="304800"/>
            <a:ext cx="8534400" cy="646331"/>
          </a:xfrm>
          <a:prstGeom prst="rect">
            <a:avLst/>
          </a:prstGeom>
        </p:spPr>
        <p:txBody>
          <a:bodyPr wrap="square">
            <a:spAutoFit/>
          </a:bodyPr>
          <a:lstStyle/>
          <a:p>
            <a:r>
              <a:rPr lang="en-US" sz="3600" dirty="0" smtClean="0">
                <a:solidFill>
                  <a:schemeClr val="tx2"/>
                </a:solidFill>
                <a:latin typeface="Corbel"/>
                <a:ea typeface="+mj-ea"/>
                <a:cs typeface="+mj-cs"/>
              </a:rPr>
              <a:t>The Goal</a:t>
            </a:r>
            <a:endParaRPr lang="en-US" sz="3600" dirty="0">
              <a:solidFill>
                <a:schemeClr val="tx2"/>
              </a:solidFill>
              <a:latin typeface="Corbel"/>
              <a:ea typeface="+mj-ea"/>
              <a:cs typeface="+mj-cs"/>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flipH="1" flipV="1">
            <a:off x="6858000" y="6363549"/>
            <a:ext cx="2057400" cy="280035"/>
          </a:xfrm>
          <a:prstGeom prst="rect">
            <a:avLst/>
          </a:prstGeom>
        </p:spPr>
      </p:pic>
      <p:graphicFrame>
        <p:nvGraphicFramePr>
          <p:cNvPr id="5" name="Diagram 4"/>
          <p:cNvGraphicFramePr/>
          <p:nvPr>
            <p:extLst>
              <p:ext uri="{D42A27DB-BD31-4B8C-83A1-F6EECF244321}">
                <p14:modId xmlns:p14="http://schemas.microsoft.com/office/powerpoint/2010/main" val="125554811"/>
              </p:ext>
            </p:extLst>
          </p:nvPr>
        </p:nvGraphicFramePr>
        <p:xfrm>
          <a:off x="228600" y="1371600"/>
          <a:ext cx="8686800" cy="5181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1691269996"/>
      </p:ext>
    </p:extLst>
  </p:cSld>
  <p:clrMapOvr>
    <a:masterClrMapping/>
  </p:clrMapOvr>
  <p:timing>
    <p:tnLst>
      <p:par>
        <p:cTn xmlns:p14="http://schemas.microsoft.com/office/powerpoint/2010/mai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04800" y="304800"/>
            <a:ext cx="8534400" cy="1200329"/>
          </a:xfrm>
          <a:prstGeom prst="rect">
            <a:avLst/>
          </a:prstGeom>
        </p:spPr>
        <p:txBody>
          <a:bodyPr wrap="square">
            <a:spAutoFit/>
          </a:bodyPr>
          <a:lstStyle/>
          <a:p>
            <a:r>
              <a:rPr lang="en-US" sz="3600" dirty="0" smtClean="0">
                <a:solidFill>
                  <a:schemeClr val="tx2"/>
                </a:solidFill>
                <a:latin typeface="Corbel"/>
                <a:ea typeface="+mj-ea"/>
                <a:cs typeface="+mj-cs"/>
              </a:rPr>
              <a:t>How are we doing?</a:t>
            </a:r>
          </a:p>
          <a:p>
            <a:endParaRPr lang="en-US" sz="3600" dirty="0">
              <a:solidFill>
                <a:schemeClr val="tx2"/>
              </a:solidFill>
              <a:latin typeface="Corbel"/>
              <a:ea typeface="+mj-ea"/>
              <a:cs typeface="+mj-cs"/>
            </a:endParaRP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H="1" flipV="1">
            <a:off x="6858000" y="6363549"/>
            <a:ext cx="2057400" cy="280035"/>
          </a:xfrm>
          <a:prstGeom prst="rect">
            <a:avLst/>
          </a:prstGeom>
        </p:spPr>
      </p:pic>
      <p:graphicFrame>
        <p:nvGraphicFramePr>
          <p:cNvPr id="2" name="Diagram 1"/>
          <p:cNvGraphicFramePr/>
          <p:nvPr>
            <p:extLst>
              <p:ext uri="{D42A27DB-BD31-4B8C-83A1-F6EECF244321}">
                <p14:modId xmlns:p14="http://schemas.microsoft.com/office/powerpoint/2010/main" val="2604244767"/>
              </p:ext>
            </p:extLst>
          </p:nvPr>
        </p:nvGraphicFramePr>
        <p:xfrm>
          <a:off x="381000" y="1397000"/>
          <a:ext cx="8305800" cy="4546600"/>
        </p:xfrm>
        <a:graphic>
          <a:graphicData uri="http://schemas.openxmlformats.org/drawingml/2006/diagram">
            <dgm:relIds xmlns:dgm="http://schemas.openxmlformats.org/drawingml/2006/diagram" xmlns:r="http://schemas.openxmlformats.org/officeDocument/2006/relationships" r:dm="rId4" r:lo="rId5" r:qs="rId6" r:cs="rId7"/>
          </a:graphicData>
        </a:graphic>
      </p:graphicFrame>
    </p:spTree>
    <p:extLst>
      <p:ext uri="{BB962C8B-B14F-4D97-AF65-F5344CB8AC3E}">
        <p14:creationId xmlns:p14="http://schemas.microsoft.com/office/powerpoint/2010/main" val="3424829646"/>
      </p:ext>
    </p:extLst>
  </p:cSld>
  <p:clrMapOvr>
    <a:masterClrMapping/>
  </p:clrMapOvr>
  <p:timing>
    <p:tnLst>
      <p:par>
        <p:cTn xmlns:p14="http://schemas.microsoft.com/office/powerpoint/2010/mai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04800" y="304800"/>
            <a:ext cx="8534400" cy="1046440"/>
          </a:xfrm>
          <a:prstGeom prst="rect">
            <a:avLst/>
          </a:prstGeom>
        </p:spPr>
        <p:txBody>
          <a:bodyPr wrap="square">
            <a:spAutoFit/>
          </a:bodyPr>
          <a:lstStyle/>
          <a:p>
            <a:r>
              <a:rPr lang="en-US" sz="3600" dirty="0" smtClean="0">
                <a:solidFill>
                  <a:schemeClr val="tx2"/>
                </a:solidFill>
                <a:latin typeface="Corbel"/>
                <a:ea typeface="+mj-ea"/>
                <a:cs typeface="+mj-cs"/>
              </a:rPr>
              <a:t>Drilling Down: </a:t>
            </a:r>
            <a:br>
              <a:rPr lang="en-US" sz="3600" dirty="0" smtClean="0">
                <a:solidFill>
                  <a:schemeClr val="tx2"/>
                </a:solidFill>
                <a:latin typeface="Corbel"/>
                <a:ea typeface="+mj-ea"/>
                <a:cs typeface="+mj-cs"/>
              </a:rPr>
            </a:br>
            <a:r>
              <a:rPr lang="en-US" sz="2600" dirty="0" smtClean="0">
                <a:solidFill>
                  <a:schemeClr val="tx2"/>
                </a:solidFill>
                <a:latin typeface="Corbel"/>
                <a:ea typeface="+mj-ea"/>
                <a:cs typeface="+mj-cs"/>
              </a:rPr>
              <a:t>Lower Dependency Quotient/Higher Cost of Fundraising</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H="1" flipV="1">
            <a:off x="6858000" y="6363549"/>
            <a:ext cx="2057400" cy="280035"/>
          </a:xfrm>
          <a:prstGeom prst="rect">
            <a:avLst/>
          </a:prstGeom>
        </p:spPr>
      </p:pic>
      <p:sp>
        <p:nvSpPr>
          <p:cNvPr id="2" name="Rectangle 1"/>
          <p:cNvSpPr/>
          <p:nvPr/>
        </p:nvSpPr>
        <p:spPr>
          <a:xfrm>
            <a:off x="304800" y="1676400"/>
            <a:ext cx="8382000" cy="3785652"/>
          </a:xfrm>
          <a:prstGeom prst="rect">
            <a:avLst/>
          </a:prstGeom>
        </p:spPr>
        <p:txBody>
          <a:bodyPr wrap="square">
            <a:spAutoFit/>
          </a:bodyPr>
          <a:lstStyle/>
          <a:p>
            <a:r>
              <a:rPr lang="en-US" sz="2000" dirty="0">
                <a:latin typeface="Corbel"/>
              </a:rPr>
              <a:t>If you have a lower dependency quotient and a higher cost of </a:t>
            </a:r>
            <a:r>
              <a:rPr lang="en-US" sz="2000" dirty="0" smtClean="0">
                <a:latin typeface="Corbel"/>
              </a:rPr>
              <a:t>fundraising, you </a:t>
            </a:r>
            <a:r>
              <a:rPr lang="en-US" sz="2000" dirty="0">
                <a:latin typeface="Corbel"/>
              </a:rPr>
              <a:t>are likely investing heavily in fundraising programs that are building up diverse sources of funding, which means that you’re not particularly dependent on any particular donor, but your cost of fundraising is somewhat higher as a result. </a:t>
            </a:r>
          </a:p>
          <a:p>
            <a:pPr lvl="0"/>
            <a:endParaRPr lang="en-US" sz="2000" dirty="0" smtClean="0">
              <a:latin typeface="Corbel"/>
            </a:endParaRPr>
          </a:p>
          <a:p>
            <a:pPr lvl="0"/>
            <a:r>
              <a:rPr lang="en-US" sz="2000" dirty="0" smtClean="0">
                <a:latin typeface="Corbel"/>
              </a:rPr>
              <a:t>Questions </a:t>
            </a:r>
            <a:r>
              <a:rPr lang="en-US" sz="2000" dirty="0">
                <a:latin typeface="Corbel"/>
              </a:rPr>
              <a:t>to ask:</a:t>
            </a:r>
          </a:p>
          <a:p>
            <a:pPr marL="342900" indent="-342900">
              <a:buFont typeface="Arial" panose="020B0604020202020204" pitchFamily="34" charset="0"/>
              <a:buChar char="•"/>
            </a:pPr>
            <a:r>
              <a:rPr lang="en-US" sz="2000" dirty="0">
                <a:latin typeface="Corbel"/>
              </a:rPr>
              <a:t>Are we seeing long-term ROI from our broad-based donation programs, such as direct mail or telemarketing?</a:t>
            </a:r>
          </a:p>
          <a:p>
            <a:pPr marL="342900" indent="-342900">
              <a:buFont typeface="Arial" panose="020B0604020202020204" pitchFamily="34" charset="0"/>
              <a:buChar char="•"/>
            </a:pPr>
            <a:r>
              <a:rPr lang="en-US" sz="2000" dirty="0">
                <a:latin typeface="Corbel"/>
              </a:rPr>
              <a:t>Are we fully leveraging opportunities to encourage donors to engage more deeply with us through our major gifts and annual programs?</a:t>
            </a:r>
          </a:p>
          <a:p>
            <a:pPr marL="342900" indent="-342900">
              <a:buFont typeface="Arial" panose="020B0604020202020204" pitchFamily="34" charset="0"/>
              <a:buChar char="•"/>
            </a:pPr>
            <a:r>
              <a:rPr lang="en-US" sz="2000" dirty="0">
                <a:latin typeface="Corbel"/>
              </a:rPr>
              <a:t>Are we missing opportunities to go after large-scale gifts from foundations or corporations?</a:t>
            </a:r>
          </a:p>
        </p:txBody>
      </p:sp>
    </p:spTree>
    <p:extLst>
      <p:ext uri="{BB962C8B-B14F-4D97-AF65-F5344CB8AC3E}">
        <p14:creationId xmlns:p14="http://schemas.microsoft.com/office/powerpoint/2010/main" val="3567581047"/>
      </p:ext>
    </p:extLst>
  </p:cSld>
  <p:clrMapOvr>
    <a:masterClrMapping/>
  </p:clrMapOvr>
  <p:timing>
    <p:tnLst>
      <p:par>
        <p:cTn xmlns:p14="http://schemas.microsoft.com/office/powerpoint/2010/main" id="1" dur="indefinite" restart="never" nodeType="tmRoot"/>
      </p:par>
    </p:tn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04800" y="304800"/>
            <a:ext cx="8534400" cy="1046440"/>
          </a:xfrm>
          <a:prstGeom prst="rect">
            <a:avLst/>
          </a:prstGeom>
        </p:spPr>
        <p:txBody>
          <a:bodyPr wrap="square">
            <a:spAutoFit/>
          </a:bodyPr>
          <a:lstStyle/>
          <a:p>
            <a:r>
              <a:rPr lang="en-US" sz="3600" dirty="0" smtClean="0">
                <a:solidFill>
                  <a:schemeClr val="tx2"/>
                </a:solidFill>
                <a:latin typeface="Corbel"/>
                <a:ea typeface="+mj-ea"/>
                <a:cs typeface="+mj-cs"/>
              </a:rPr>
              <a:t>Drilling Down: </a:t>
            </a:r>
            <a:br>
              <a:rPr lang="en-US" sz="3600" dirty="0" smtClean="0">
                <a:solidFill>
                  <a:schemeClr val="tx2"/>
                </a:solidFill>
                <a:latin typeface="Corbel"/>
                <a:ea typeface="+mj-ea"/>
                <a:cs typeface="+mj-cs"/>
              </a:rPr>
            </a:br>
            <a:r>
              <a:rPr lang="en-US" sz="2600" dirty="0" smtClean="0">
                <a:solidFill>
                  <a:schemeClr val="tx2"/>
                </a:solidFill>
                <a:latin typeface="Corbel"/>
                <a:ea typeface="+mj-ea"/>
                <a:cs typeface="+mj-cs"/>
              </a:rPr>
              <a:t>Higher Dependency Quotient/Lower Cost of Fundraising</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H="1" flipV="1">
            <a:off x="6858000" y="6363549"/>
            <a:ext cx="2057400" cy="280035"/>
          </a:xfrm>
          <a:prstGeom prst="rect">
            <a:avLst/>
          </a:prstGeom>
        </p:spPr>
      </p:pic>
      <p:sp>
        <p:nvSpPr>
          <p:cNvPr id="2" name="Rectangle 1"/>
          <p:cNvSpPr/>
          <p:nvPr/>
        </p:nvSpPr>
        <p:spPr>
          <a:xfrm>
            <a:off x="304800" y="1676400"/>
            <a:ext cx="8382000" cy="4401205"/>
          </a:xfrm>
          <a:prstGeom prst="rect">
            <a:avLst/>
          </a:prstGeom>
        </p:spPr>
        <p:txBody>
          <a:bodyPr wrap="square">
            <a:spAutoFit/>
          </a:bodyPr>
          <a:lstStyle/>
          <a:p>
            <a:pPr lvl="0"/>
            <a:r>
              <a:rPr lang="en-US" sz="2000" dirty="0">
                <a:latin typeface="Corbel"/>
              </a:rPr>
              <a:t>If you have a higher dependency quotient and a lower cost of fundraising, you are likely receiving big donations from a handful of donors, and may not have </a:t>
            </a:r>
            <a:r>
              <a:rPr lang="en-US" sz="2000" dirty="0" smtClean="0">
                <a:latin typeface="Corbel"/>
              </a:rPr>
              <a:t>many </a:t>
            </a:r>
            <a:r>
              <a:rPr lang="en-US" sz="2000" dirty="0">
                <a:latin typeface="Corbel"/>
              </a:rPr>
              <a:t>other sources of funding.</a:t>
            </a:r>
          </a:p>
          <a:p>
            <a:pPr lvl="0"/>
            <a:endParaRPr lang="en-US" sz="2000" dirty="0" smtClean="0">
              <a:latin typeface="Corbel"/>
            </a:endParaRPr>
          </a:p>
          <a:p>
            <a:pPr lvl="0"/>
            <a:r>
              <a:rPr lang="en-US" sz="2000" dirty="0" smtClean="0">
                <a:latin typeface="Corbel"/>
              </a:rPr>
              <a:t>Questions </a:t>
            </a:r>
            <a:r>
              <a:rPr lang="en-US" sz="2000" dirty="0">
                <a:latin typeface="Corbel"/>
              </a:rPr>
              <a:t>to ask:</a:t>
            </a:r>
          </a:p>
          <a:p>
            <a:pPr marL="285750" indent="-285750">
              <a:buFont typeface="Arial" panose="020B0604020202020204" pitchFamily="34" charset="0"/>
              <a:buChar char="•"/>
            </a:pPr>
            <a:r>
              <a:rPr lang="en-US" dirty="0">
                <a:latin typeface="Corbel"/>
              </a:rPr>
              <a:t>How confident are we in the year-over-year reliability of our top five donors? Are they committed to us for the long-term, or is there a possibility that their support will end? Have we talked with them about that?</a:t>
            </a:r>
            <a:endParaRPr lang="en-US" sz="1600" dirty="0">
              <a:latin typeface="Corbel"/>
            </a:endParaRPr>
          </a:p>
          <a:p>
            <a:pPr marL="285750" indent="-285750">
              <a:buFont typeface="Arial" panose="020B0604020202020204" pitchFamily="34" charset="0"/>
              <a:buChar char="•"/>
            </a:pPr>
            <a:r>
              <a:rPr lang="en-US" dirty="0">
                <a:latin typeface="Corbel"/>
              </a:rPr>
              <a:t>If one or several of those sources went away, what would the impact be on our programs? Do we have a safety net that would enable us to continue to do our work?</a:t>
            </a:r>
            <a:endParaRPr lang="en-US" sz="1600" dirty="0">
              <a:latin typeface="Corbel"/>
            </a:endParaRPr>
          </a:p>
          <a:p>
            <a:pPr marL="285750" indent="-285750">
              <a:buFont typeface="Arial" panose="020B0604020202020204" pitchFamily="34" charset="0"/>
              <a:buChar char="•"/>
            </a:pPr>
            <a:r>
              <a:rPr lang="en-US" dirty="0">
                <a:latin typeface="Corbel"/>
              </a:rPr>
              <a:t>How many donors are we cultivating that could be big donors in the future? Who are they, and how likely is their support?</a:t>
            </a:r>
            <a:endParaRPr lang="en-US" sz="1600" dirty="0">
              <a:latin typeface="Corbel"/>
            </a:endParaRPr>
          </a:p>
          <a:p>
            <a:pPr marL="285750" indent="-285750">
              <a:buFont typeface="Arial" panose="020B0604020202020204" pitchFamily="34" charset="0"/>
              <a:buChar char="•"/>
            </a:pPr>
            <a:r>
              <a:rPr lang="en-US" dirty="0">
                <a:latin typeface="Corbel"/>
              </a:rPr>
              <a:t>If there’s an unlikely future for us with current or future donors, what can we do now to build for greater resilience?</a:t>
            </a:r>
            <a:endParaRPr lang="en-US" sz="1600" dirty="0">
              <a:latin typeface="Corbel"/>
            </a:endParaRPr>
          </a:p>
        </p:txBody>
      </p:sp>
    </p:spTree>
    <p:extLst>
      <p:ext uri="{BB962C8B-B14F-4D97-AF65-F5344CB8AC3E}">
        <p14:creationId xmlns:p14="http://schemas.microsoft.com/office/powerpoint/2010/main" val="2385617290"/>
      </p:ext>
    </p:extLst>
  </p:cSld>
  <p:clrMapOvr>
    <a:masterClrMapping/>
  </p:clrMapOvr>
  <p:timing>
    <p:tnLst>
      <p:par>
        <p:cTn xmlns:p14="http://schemas.microsoft.com/office/powerpoint/2010/main" id="1" dur="indefinite" restart="never" nodeType="tmRoot"/>
      </p:par>
    </p:tn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04800" y="304800"/>
            <a:ext cx="8534400" cy="1046440"/>
          </a:xfrm>
          <a:prstGeom prst="rect">
            <a:avLst/>
          </a:prstGeom>
        </p:spPr>
        <p:txBody>
          <a:bodyPr wrap="square">
            <a:spAutoFit/>
          </a:bodyPr>
          <a:lstStyle/>
          <a:p>
            <a:r>
              <a:rPr lang="en-US" sz="3600" dirty="0" smtClean="0">
                <a:solidFill>
                  <a:schemeClr val="tx2"/>
                </a:solidFill>
                <a:latin typeface="Corbel"/>
                <a:ea typeface="+mj-ea"/>
                <a:cs typeface="+mj-cs"/>
              </a:rPr>
              <a:t>Drilling Down: </a:t>
            </a:r>
            <a:br>
              <a:rPr lang="en-US" sz="3600" dirty="0" smtClean="0">
                <a:solidFill>
                  <a:schemeClr val="tx2"/>
                </a:solidFill>
                <a:latin typeface="Corbel"/>
                <a:ea typeface="+mj-ea"/>
                <a:cs typeface="+mj-cs"/>
              </a:rPr>
            </a:br>
            <a:r>
              <a:rPr lang="en-US" sz="2600" dirty="0" smtClean="0">
                <a:solidFill>
                  <a:schemeClr val="tx2"/>
                </a:solidFill>
                <a:latin typeface="Corbel"/>
                <a:ea typeface="+mj-ea"/>
                <a:cs typeface="+mj-cs"/>
              </a:rPr>
              <a:t>Higher Dependency Quotient/Higher Cost of Fundraising</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H="1" flipV="1">
            <a:off x="6858000" y="6363549"/>
            <a:ext cx="2057400" cy="280035"/>
          </a:xfrm>
          <a:prstGeom prst="rect">
            <a:avLst/>
          </a:prstGeom>
        </p:spPr>
      </p:pic>
      <p:sp>
        <p:nvSpPr>
          <p:cNvPr id="2" name="Rectangle 1"/>
          <p:cNvSpPr/>
          <p:nvPr/>
        </p:nvSpPr>
        <p:spPr>
          <a:xfrm>
            <a:off x="304800" y="1676400"/>
            <a:ext cx="8382000" cy="3600986"/>
          </a:xfrm>
          <a:prstGeom prst="rect">
            <a:avLst/>
          </a:prstGeom>
        </p:spPr>
        <p:txBody>
          <a:bodyPr wrap="square">
            <a:spAutoFit/>
          </a:bodyPr>
          <a:lstStyle/>
          <a:p>
            <a:pPr lvl="0"/>
            <a:r>
              <a:rPr lang="en-US" sz="2000" dirty="0">
                <a:latin typeface="Corbel"/>
              </a:rPr>
              <a:t>If you have a higher dependency quotient and a </a:t>
            </a:r>
            <a:r>
              <a:rPr lang="en-US" sz="2000" dirty="0" smtClean="0">
                <a:latin typeface="Corbel"/>
              </a:rPr>
              <a:t>higher cost </a:t>
            </a:r>
            <a:r>
              <a:rPr lang="en-US" sz="2000" dirty="0">
                <a:latin typeface="Corbel"/>
              </a:rPr>
              <a:t>of fundraising, you are likely investing heavily in multiple fundraising strategies, but are still highly dependent on a few sources of funding, which is a potentially troubling combination.</a:t>
            </a:r>
          </a:p>
          <a:p>
            <a:pPr lvl="0"/>
            <a:endParaRPr lang="en-US" sz="2000" dirty="0" smtClean="0">
              <a:latin typeface="Corbel"/>
            </a:endParaRPr>
          </a:p>
          <a:p>
            <a:pPr lvl="0"/>
            <a:r>
              <a:rPr lang="en-US" sz="2000" dirty="0" smtClean="0">
                <a:latin typeface="Corbel"/>
              </a:rPr>
              <a:t>Questions </a:t>
            </a:r>
            <a:r>
              <a:rPr lang="en-US" sz="2000" dirty="0">
                <a:latin typeface="Corbel"/>
              </a:rPr>
              <a:t>to ask:</a:t>
            </a:r>
          </a:p>
          <a:p>
            <a:pPr marL="285750" indent="-285750">
              <a:buFont typeface="Arial" panose="020B0604020202020204" pitchFamily="34" charset="0"/>
              <a:buChar char="•"/>
            </a:pPr>
            <a:r>
              <a:rPr lang="en-US" dirty="0">
                <a:latin typeface="Corbel"/>
              </a:rPr>
              <a:t>Are </a:t>
            </a:r>
            <a:r>
              <a:rPr lang="en-US" dirty="0" smtClean="0">
                <a:latin typeface="Corbel"/>
              </a:rPr>
              <a:t>we strategically </a:t>
            </a:r>
            <a:r>
              <a:rPr lang="en-US" dirty="0">
                <a:latin typeface="Corbel"/>
              </a:rPr>
              <a:t>investing in fundraising programs that aren’t high ROI yet, but that </a:t>
            </a:r>
            <a:r>
              <a:rPr lang="en-US" dirty="0" smtClean="0">
                <a:latin typeface="Corbel"/>
              </a:rPr>
              <a:t>we anticipate </a:t>
            </a:r>
            <a:r>
              <a:rPr lang="en-US" dirty="0">
                <a:latin typeface="Corbel"/>
              </a:rPr>
              <a:t>being high ROI in the future?</a:t>
            </a:r>
            <a:endParaRPr lang="en-US" sz="1600" dirty="0">
              <a:latin typeface="Corbel"/>
            </a:endParaRPr>
          </a:p>
          <a:p>
            <a:pPr marL="285750" indent="-285750">
              <a:buFont typeface="Arial" panose="020B0604020202020204" pitchFamily="34" charset="0"/>
              <a:buChar char="•"/>
            </a:pPr>
            <a:r>
              <a:rPr lang="en-US" dirty="0">
                <a:latin typeface="Corbel"/>
              </a:rPr>
              <a:t>Are </a:t>
            </a:r>
            <a:r>
              <a:rPr lang="en-US" dirty="0" smtClean="0">
                <a:latin typeface="Corbel"/>
              </a:rPr>
              <a:t>we investing </a:t>
            </a:r>
            <a:r>
              <a:rPr lang="en-US" dirty="0">
                <a:latin typeface="Corbel"/>
              </a:rPr>
              <a:t>enough in mid-range donor strategies that work to convert lower-dollar donors into </a:t>
            </a:r>
            <a:r>
              <a:rPr lang="en-US" dirty="0" smtClean="0">
                <a:latin typeface="Corbel"/>
              </a:rPr>
              <a:t>higher-dollar </a:t>
            </a:r>
            <a:r>
              <a:rPr lang="en-US" dirty="0">
                <a:latin typeface="Corbel"/>
              </a:rPr>
              <a:t>donors?</a:t>
            </a:r>
            <a:endParaRPr lang="en-US" sz="1600" dirty="0">
              <a:latin typeface="Corbel"/>
            </a:endParaRPr>
          </a:p>
          <a:p>
            <a:pPr marL="285750" indent="-285750">
              <a:buFont typeface="Arial" panose="020B0604020202020204" pitchFamily="34" charset="0"/>
              <a:buChar char="•"/>
            </a:pPr>
            <a:r>
              <a:rPr lang="en-US" dirty="0">
                <a:latin typeface="Corbel"/>
              </a:rPr>
              <a:t>Are </a:t>
            </a:r>
            <a:r>
              <a:rPr lang="en-US" dirty="0" smtClean="0">
                <a:latin typeface="Corbel"/>
              </a:rPr>
              <a:t>we relying </a:t>
            </a:r>
            <a:r>
              <a:rPr lang="en-US" dirty="0">
                <a:latin typeface="Corbel"/>
              </a:rPr>
              <a:t>heavily on expensive fundraising strategies that aren’t </a:t>
            </a:r>
            <a:r>
              <a:rPr lang="en-US" dirty="0" smtClean="0">
                <a:latin typeface="Corbel"/>
              </a:rPr>
              <a:t>performing </a:t>
            </a:r>
            <a:r>
              <a:rPr lang="en-US" dirty="0">
                <a:latin typeface="Corbel"/>
              </a:rPr>
              <a:t>and aren’t likely to perform better in the future?</a:t>
            </a:r>
            <a:endParaRPr lang="en-US" sz="1600" dirty="0">
              <a:latin typeface="Corbel"/>
            </a:endParaRPr>
          </a:p>
        </p:txBody>
      </p:sp>
    </p:spTree>
    <p:extLst>
      <p:ext uri="{BB962C8B-B14F-4D97-AF65-F5344CB8AC3E}">
        <p14:creationId xmlns:p14="http://schemas.microsoft.com/office/powerpoint/2010/main" val="973386647"/>
      </p:ext>
    </p:extLst>
  </p:cSld>
  <p:clrMapOvr>
    <a:masterClrMapping/>
  </p:clrMapOvr>
  <p:timing>
    <p:tnLst>
      <p:par>
        <p:cTn xmlns:p14="http://schemas.microsoft.com/office/powerpoint/2010/main" id="1" dur="indefinite" restart="never" nodeType="tmRoot"/>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04800" y="304800"/>
            <a:ext cx="8534400" cy="1046440"/>
          </a:xfrm>
          <a:prstGeom prst="rect">
            <a:avLst/>
          </a:prstGeom>
        </p:spPr>
        <p:txBody>
          <a:bodyPr wrap="square">
            <a:spAutoFit/>
          </a:bodyPr>
          <a:lstStyle/>
          <a:p>
            <a:r>
              <a:rPr lang="en-US" sz="3600" dirty="0" smtClean="0">
                <a:solidFill>
                  <a:schemeClr val="tx2"/>
                </a:solidFill>
                <a:latin typeface="Corbel"/>
                <a:ea typeface="+mj-ea"/>
                <a:cs typeface="+mj-cs"/>
              </a:rPr>
              <a:t>Drilling Down: </a:t>
            </a:r>
            <a:br>
              <a:rPr lang="en-US" sz="3600" dirty="0" smtClean="0">
                <a:solidFill>
                  <a:schemeClr val="tx2"/>
                </a:solidFill>
                <a:latin typeface="Corbel"/>
                <a:ea typeface="+mj-ea"/>
                <a:cs typeface="+mj-cs"/>
              </a:rPr>
            </a:br>
            <a:r>
              <a:rPr lang="en-US" sz="2600" dirty="0" smtClean="0">
                <a:solidFill>
                  <a:schemeClr val="tx2"/>
                </a:solidFill>
                <a:latin typeface="Corbel"/>
                <a:ea typeface="+mj-ea"/>
                <a:cs typeface="+mj-cs"/>
              </a:rPr>
              <a:t>Lower Dependency Quotient/Lower Cost of Fundraising</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H="1" flipV="1">
            <a:off x="6858000" y="6363549"/>
            <a:ext cx="2057400" cy="280035"/>
          </a:xfrm>
          <a:prstGeom prst="rect">
            <a:avLst/>
          </a:prstGeom>
        </p:spPr>
      </p:pic>
      <p:sp>
        <p:nvSpPr>
          <p:cNvPr id="2" name="Rectangle 1"/>
          <p:cNvSpPr/>
          <p:nvPr/>
        </p:nvSpPr>
        <p:spPr>
          <a:xfrm>
            <a:off x="304800" y="1676400"/>
            <a:ext cx="8382000" cy="3323987"/>
          </a:xfrm>
          <a:prstGeom prst="rect">
            <a:avLst/>
          </a:prstGeom>
        </p:spPr>
        <p:txBody>
          <a:bodyPr wrap="square">
            <a:spAutoFit/>
          </a:bodyPr>
          <a:lstStyle/>
          <a:p>
            <a:pPr lvl="0"/>
            <a:r>
              <a:rPr lang="en-US" sz="2000" dirty="0">
                <a:latin typeface="Corbel"/>
              </a:rPr>
              <a:t>If you have a </a:t>
            </a:r>
            <a:r>
              <a:rPr lang="en-US" sz="2000" dirty="0" smtClean="0">
                <a:latin typeface="Corbel"/>
              </a:rPr>
              <a:t>lower dependency </a:t>
            </a:r>
            <a:r>
              <a:rPr lang="en-US" sz="2000" dirty="0">
                <a:latin typeface="Corbel"/>
              </a:rPr>
              <a:t>quotient and a </a:t>
            </a:r>
            <a:r>
              <a:rPr lang="en-US" sz="2000" dirty="0" smtClean="0">
                <a:latin typeface="Corbel"/>
              </a:rPr>
              <a:t>lower cost </a:t>
            </a:r>
            <a:r>
              <a:rPr lang="en-US" sz="2000" dirty="0">
                <a:latin typeface="Corbel"/>
              </a:rPr>
              <a:t>of fundraising, you’re likely doing something right, as this is very difficult to achieve! </a:t>
            </a:r>
            <a:r>
              <a:rPr lang="en-US" sz="2000" dirty="0" smtClean="0">
                <a:latin typeface="Corbel"/>
              </a:rPr>
              <a:t>Nonetheless</a:t>
            </a:r>
            <a:r>
              <a:rPr lang="en-US" sz="2000" dirty="0">
                <a:latin typeface="Corbel"/>
              </a:rPr>
              <a:t>, it’s wise to ask questions that could reveal opportunities or vulnerabilities.</a:t>
            </a:r>
          </a:p>
          <a:p>
            <a:pPr lvl="0"/>
            <a:endParaRPr lang="en-US" sz="2000" dirty="0" smtClean="0">
              <a:latin typeface="Corbel"/>
            </a:endParaRPr>
          </a:p>
          <a:p>
            <a:pPr lvl="0"/>
            <a:r>
              <a:rPr lang="en-US" sz="2000" dirty="0" smtClean="0">
                <a:latin typeface="Corbel"/>
              </a:rPr>
              <a:t>Questions </a:t>
            </a:r>
            <a:r>
              <a:rPr lang="en-US" sz="2000" dirty="0">
                <a:latin typeface="Corbel"/>
              </a:rPr>
              <a:t>to ask:</a:t>
            </a:r>
          </a:p>
          <a:p>
            <a:pPr marL="285750" indent="-285750">
              <a:buFont typeface="Arial" panose="020B0604020202020204" pitchFamily="34" charset="0"/>
              <a:buChar char="•"/>
            </a:pPr>
            <a:r>
              <a:rPr lang="en-US" dirty="0">
                <a:latin typeface="Corbel"/>
              </a:rPr>
              <a:t>Is </a:t>
            </a:r>
            <a:r>
              <a:rPr lang="en-US" dirty="0" smtClean="0">
                <a:latin typeface="Corbel"/>
              </a:rPr>
              <a:t>our program </a:t>
            </a:r>
            <a:r>
              <a:rPr lang="en-US" dirty="0">
                <a:latin typeface="Corbel"/>
              </a:rPr>
              <a:t>on a growth trajectory that will continue to support </a:t>
            </a:r>
            <a:r>
              <a:rPr lang="en-US" dirty="0" smtClean="0">
                <a:latin typeface="Corbel"/>
              </a:rPr>
              <a:t>our </a:t>
            </a:r>
            <a:r>
              <a:rPr lang="en-US" dirty="0">
                <a:latin typeface="Corbel"/>
              </a:rPr>
              <a:t>organization’s needs?</a:t>
            </a:r>
            <a:endParaRPr lang="en-US" sz="1600" dirty="0">
              <a:latin typeface="Corbel"/>
            </a:endParaRPr>
          </a:p>
          <a:p>
            <a:pPr marL="285750" indent="-285750">
              <a:buFont typeface="Arial" panose="020B0604020202020204" pitchFamily="34" charset="0"/>
              <a:buChar char="•"/>
            </a:pPr>
            <a:r>
              <a:rPr lang="en-US" dirty="0">
                <a:latin typeface="Corbel"/>
              </a:rPr>
              <a:t>Are </a:t>
            </a:r>
            <a:r>
              <a:rPr lang="en-US" dirty="0" smtClean="0">
                <a:latin typeface="Corbel"/>
              </a:rPr>
              <a:t>we investing </a:t>
            </a:r>
            <a:r>
              <a:rPr lang="en-US" dirty="0">
                <a:latin typeface="Corbel"/>
              </a:rPr>
              <a:t>enough in donor engagement and stewardship? Do </a:t>
            </a:r>
            <a:r>
              <a:rPr lang="en-US" dirty="0" smtClean="0">
                <a:latin typeface="Corbel"/>
              </a:rPr>
              <a:t>we have </a:t>
            </a:r>
            <a:r>
              <a:rPr lang="en-US" dirty="0">
                <a:latin typeface="Corbel"/>
              </a:rPr>
              <a:t>strong renewal rates to prove it?</a:t>
            </a:r>
            <a:endParaRPr lang="en-US" sz="1600" dirty="0">
              <a:latin typeface="Corbel"/>
            </a:endParaRPr>
          </a:p>
          <a:p>
            <a:pPr marL="285750" indent="-285750">
              <a:buFont typeface="Arial" panose="020B0604020202020204" pitchFamily="34" charset="0"/>
              <a:buChar char="•"/>
            </a:pPr>
            <a:r>
              <a:rPr lang="en-US" dirty="0">
                <a:latin typeface="Corbel"/>
              </a:rPr>
              <a:t>Are </a:t>
            </a:r>
            <a:r>
              <a:rPr lang="en-US" dirty="0" smtClean="0">
                <a:latin typeface="Corbel"/>
              </a:rPr>
              <a:t>our staffing </a:t>
            </a:r>
            <a:r>
              <a:rPr lang="en-US" dirty="0">
                <a:latin typeface="Corbel"/>
              </a:rPr>
              <a:t>levels sustainable and helping </a:t>
            </a:r>
            <a:r>
              <a:rPr lang="en-US" dirty="0" smtClean="0">
                <a:latin typeface="Corbel"/>
              </a:rPr>
              <a:t>us avoid </a:t>
            </a:r>
            <a:r>
              <a:rPr lang="en-US" dirty="0">
                <a:latin typeface="Corbel"/>
              </a:rPr>
              <a:t>burnout?</a:t>
            </a:r>
            <a:endParaRPr lang="en-US" sz="1600" dirty="0">
              <a:latin typeface="Corbel"/>
            </a:endParaRPr>
          </a:p>
        </p:txBody>
      </p:sp>
    </p:spTree>
    <p:extLst>
      <p:ext uri="{BB962C8B-B14F-4D97-AF65-F5344CB8AC3E}">
        <p14:creationId xmlns:p14="http://schemas.microsoft.com/office/powerpoint/2010/main" val="3334010553"/>
      </p:ext>
    </p:extLst>
  </p:cSld>
  <p:clrMapOvr>
    <a:masterClrMapping/>
  </p:clrMapOvr>
  <p:timing>
    <p:tnLst>
      <p:par>
        <p:cTn xmlns:p14="http://schemas.microsoft.com/office/powerpoint/2010/mai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7315200" cy="1154097"/>
          </a:xfrm>
        </p:spPr>
        <p:txBody>
          <a:bodyPr>
            <a:normAutofit fontScale="90000"/>
          </a:bodyPr>
          <a:lstStyle/>
          <a:p>
            <a:r>
              <a:rPr lang="en-US" dirty="0" smtClean="0">
                <a:latin typeface="Corbel"/>
              </a:rPr>
              <a:t>The Board’s Role in Fundraising: </a:t>
            </a:r>
            <a:r>
              <a:rPr lang="en-US" dirty="0">
                <a:latin typeface="Corbel"/>
              </a:rPr>
              <a:t/>
            </a:r>
            <a:br>
              <a:rPr lang="en-US" dirty="0">
                <a:latin typeface="Corbel"/>
              </a:rPr>
            </a:br>
            <a:r>
              <a:rPr lang="en-US" dirty="0" smtClean="0">
                <a:latin typeface="Corbel"/>
              </a:rPr>
              <a:t>Our Core Responsibilities </a:t>
            </a:r>
            <a:endParaRPr lang="en-US" dirty="0">
              <a:latin typeface="Corbel"/>
            </a:endParaRPr>
          </a:p>
        </p:txBody>
      </p:sp>
      <p:sp>
        <p:nvSpPr>
          <p:cNvPr id="5" name="Oval 4"/>
          <p:cNvSpPr/>
          <p:nvPr/>
        </p:nvSpPr>
        <p:spPr>
          <a:xfrm>
            <a:off x="304800" y="3429000"/>
            <a:ext cx="1066800" cy="1066800"/>
          </a:xfrm>
          <a:prstGeom prst="ellipse">
            <a:avLst/>
          </a:prstGeom>
          <a:solidFill>
            <a:schemeClr val="tx1"/>
          </a:solidFill>
          <a:ln>
            <a:noFill/>
          </a:ln>
          <a:effectLst/>
          <a:scene3d>
            <a:camera prst="orthographicFront">
              <a:rot lat="0" lon="0" rev="0"/>
            </a:camera>
            <a:lightRig rig="twoPt" dir="br">
              <a:rot lat="0" lon="0" rev="8700000"/>
            </a:lightRig>
          </a:scene3d>
          <a:sp3d prstMaterial="matte"/>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3" name="Oval 2"/>
          <p:cNvSpPr/>
          <p:nvPr/>
        </p:nvSpPr>
        <p:spPr>
          <a:xfrm>
            <a:off x="304800" y="1600200"/>
            <a:ext cx="1066800" cy="1066800"/>
          </a:xfrm>
          <a:prstGeom prst="ellipse">
            <a:avLst/>
          </a:prstGeom>
          <a:solidFill>
            <a:schemeClr val="tx1"/>
          </a:solidFill>
          <a:ln>
            <a:noFill/>
          </a:ln>
          <a:effectLst/>
          <a:scene3d>
            <a:camera prst="orthographicFront">
              <a:rot lat="0" lon="0" rev="0"/>
            </a:camera>
            <a:lightRig rig="twoPt" dir="br">
              <a:rot lat="0" lon="0" rev="8700000"/>
            </a:lightRig>
          </a:scene3d>
          <a:sp3d prstMaterial="matte"/>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graphicFrame>
        <p:nvGraphicFramePr>
          <p:cNvPr id="4" name="Content Placeholder 3"/>
          <p:cNvGraphicFramePr>
            <a:graphicFrameLocks noGrp="1"/>
          </p:cNvGraphicFramePr>
          <p:nvPr>
            <p:ph idx="1"/>
            <p:extLst>
              <p:ext uri="{D42A27DB-BD31-4B8C-83A1-F6EECF244321}">
                <p14:modId xmlns:p14="http://schemas.microsoft.com/office/powerpoint/2010/main" val="2104311038"/>
              </p:ext>
            </p:extLst>
          </p:nvPr>
        </p:nvGraphicFramePr>
        <p:xfrm>
          <a:off x="152400" y="1447800"/>
          <a:ext cx="8763000" cy="50292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spTree>
    <p:extLst>
      <p:ext uri="{BB962C8B-B14F-4D97-AF65-F5344CB8AC3E}">
        <p14:creationId xmlns:p14="http://schemas.microsoft.com/office/powerpoint/2010/main" val="783246040"/>
      </p:ext>
    </p:extLst>
  </p:cSld>
  <p:clrMapOvr>
    <a:masterClrMapping/>
  </p:clrMapOvr>
  <p:timing>
    <p:tnLst>
      <p:par>
        <p:cTn xmlns:p14="http://schemas.microsoft.com/office/powerpoint/2010/mai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839200" cy="1154097"/>
          </a:xfrm>
        </p:spPr>
        <p:txBody>
          <a:bodyPr anchor="t">
            <a:normAutofit/>
          </a:bodyPr>
          <a:lstStyle/>
          <a:p>
            <a:r>
              <a:rPr lang="en-US" dirty="0" smtClean="0">
                <a:latin typeface="Corbel"/>
              </a:rPr>
              <a:t>That means tackling these big questions:</a:t>
            </a:r>
            <a:endParaRPr lang="en-US" dirty="0">
              <a:latin typeface="Corbel"/>
            </a:endParaRPr>
          </a:p>
        </p:txBody>
      </p:sp>
      <p:graphicFrame>
        <p:nvGraphicFramePr>
          <p:cNvPr id="7" name="Content Placeholder 6"/>
          <p:cNvGraphicFramePr>
            <a:graphicFrameLocks noGrp="1"/>
          </p:cNvGraphicFramePr>
          <p:nvPr>
            <p:ph idx="1"/>
            <p:extLst>
              <p:ext uri="{D42A27DB-BD31-4B8C-83A1-F6EECF244321}">
                <p14:modId xmlns:p14="http://schemas.microsoft.com/office/powerpoint/2010/main" val="4166598249"/>
              </p:ext>
            </p:extLst>
          </p:nvPr>
        </p:nvGraphicFramePr>
        <p:xfrm>
          <a:off x="76200" y="762000"/>
          <a:ext cx="9448800" cy="5943600"/>
        </p:xfrm>
        <a:graphic>
          <a:graphicData uri="http://schemas.openxmlformats.org/drawingml/2006/diagram">
            <dgm:relIds xmlns:dgm="http://schemas.openxmlformats.org/drawingml/2006/diagram" xmlns:r="http://schemas.openxmlformats.org/officeDocument/2006/relationships" r:dm="rId3" r:lo="rId4" r:qs="rId5" r:cs="rId6"/>
          </a:graphicData>
        </a:graphic>
      </p:graphicFrame>
      <p:pic>
        <p:nvPicPr>
          <p:cNvPr id="4" name="Picture 3"/>
          <p:cNvPicPr>
            <a:picLocks noChangeAspect="1"/>
          </p:cNvPicPr>
          <p:nvPr/>
        </p:nvPicPr>
        <p:blipFill>
          <a:blip r:embed="rId8" cstate="print">
            <a:extLst>
              <a:ext uri="{28A0092B-C50C-407E-A947-70E740481C1C}">
                <a14:useLocalDpi xmlns:a14="http://schemas.microsoft.com/office/drawing/2010/main" val="0"/>
              </a:ext>
            </a:extLst>
          </a:blip>
          <a:stretch>
            <a:fillRect/>
          </a:stretch>
        </p:blipFill>
        <p:spPr>
          <a:xfrm rot="10800000" flipH="1" flipV="1">
            <a:off x="6858000" y="6363549"/>
            <a:ext cx="2057400" cy="280035"/>
          </a:xfrm>
          <a:prstGeom prst="rect">
            <a:avLst/>
          </a:prstGeom>
        </p:spPr>
      </p:pic>
    </p:spTree>
    <p:extLst>
      <p:ext uri="{BB962C8B-B14F-4D97-AF65-F5344CB8AC3E}">
        <p14:creationId xmlns:p14="http://schemas.microsoft.com/office/powerpoint/2010/main" val="2863395603"/>
      </p:ext>
    </p:extLst>
  </p:cSld>
  <p:clrMapOvr>
    <a:masterClrMapping/>
  </p:clrMapOvr>
  <p:timing>
    <p:tnLst>
      <p:par>
        <p:cTn xmlns:p14="http://schemas.microsoft.com/office/powerpoint/2010/mai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152400"/>
            <a:ext cx="8839200" cy="1154097"/>
          </a:xfrm>
        </p:spPr>
        <p:txBody>
          <a:bodyPr anchor="t">
            <a:normAutofit fontScale="90000"/>
          </a:bodyPr>
          <a:lstStyle/>
          <a:p>
            <a:r>
              <a:rPr lang="en-US" dirty="0" smtClean="0">
                <a:latin typeface="Corbel"/>
              </a:rPr>
              <a:t>But the most common measure of fundraising effectiveness – </a:t>
            </a:r>
            <a:br>
              <a:rPr lang="en-US" dirty="0" smtClean="0">
                <a:latin typeface="Corbel"/>
              </a:rPr>
            </a:br>
            <a:r>
              <a:rPr lang="en-US" dirty="0" smtClean="0">
                <a:latin typeface="Corbel"/>
              </a:rPr>
              <a:t>the so-called “cost of fundraising” – </a:t>
            </a:r>
            <a:br>
              <a:rPr lang="en-US" dirty="0" smtClean="0">
                <a:latin typeface="Corbel"/>
              </a:rPr>
            </a:br>
            <a:r>
              <a:rPr lang="en-US" dirty="0" smtClean="0">
                <a:latin typeface="Corbel"/>
              </a:rPr>
              <a:t>will not answer these questions for us.</a:t>
            </a:r>
            <a:br>
              <a:rPr lang="en-US" dirty="0" smtClean="0">
                <a:latin typeface="Corbel"/>
              </a:rPr>
            </a:br>
            <a:r>
              <a:rPr lang="en-US" dirty="0" smtClean="0">
                <a:latin typeface="Corbel"/>
              </a:rPr>
              <a:t/>
            </a:r>
            <a:br>
              <a:rPr lang="en-US" dirty="0" smtClean="0">
                <a:latin typeface="Corbel"/>
              </a:rPr>
            </a:br>
            <a:r>
              <a:rPr lang="en-US" dirty="0">
                <a:latin typeface="Corbel"/>
              </a:rPr>
              <a:t/>
            </a:r>
            <a:br>
              <a:rPr lang="en-US" dirty="0">
                <a:latin typeface="Corbel"/>
              </a:rPr>
            </a:br>
            <a:r>
              <a:rPr lang="en-US" dirty="0" smtClean="0">
                <a:latin typeface="Corbel"/>
              </a:rPr>
              <a:t/>
            </a:r>
            <a:br>
              <a:rPr lang="en-US" dirty="0" smtClean="0">
                <a:latin typeface="Corbel"/>
              </a:rPr>
            </a:br>
            <a:r>
              <a:rPr lang="en-US" dirty="0">
                <a:latin typeface="Corbel"/>
              </a:rPr>
              <a:t/>
            </a:r>
            <a:br>
              <a:rPr lang="en-US" dirty="0">
                <a:latin typeface="Corbel"/>
              </a:rPr>
            </a:br>
            <a:r>
              <a:rPr lang="en-US" dirty="0">
                <a:latin typeface="Corbel"/>
              </a:rPr>
              <a:t/>
            </a:r>
            <a:br>
              <a:rPr lang="en-US" dirty="0">
                <a:latin typeface="Corbel"/>
              </a:rPr>
            </a:br>
            <a:endParaRPr lang="en-US" dirty="0">
              <a:latin typeface="Corbel"/>
            </a:endParaRPr>
          </a:p>
        </p:txBody>
      </p:sp>
      <p:sp>
        <p:nvSpPr>
          <p:cNvPr id="4" name="Rectangle 3"/>
          <p:cNvSpPr/>
          <p:nvPr/>
        </p:nvSpPr>
        <p:spPr>
          <a:xfrm>
            <a:off x="1752600" y="4191000"/>
            <a:ext cx="7239000" cy="1200329"/>
          </a:xfrm>
          <a:prstGeom prst="rect">
            <a:avLst/>
          </a:prstGeom>
        </p:spPr>
        <p:txBody>
          <a:bodyPr wrap="square">
            <a:spAutoFit/>
          </a:bodyPr>
          <a:lstStyle/>
          <a:p>
            <a:pPr algn="r"/>
            <a:r>
              <a:rPr lang="en-US" sz="3600" dirty="0">
                <a:solidFill>
                  <a:schemeClr val="tx2"/>
                </a:solidFill>
                <a:latin typeface="Corbel"/>
                <a:ea typeface="+mj-ea"/>
                <a:cs typeface="+mj-cs"/>
              </a:rPr>
              <a:t>All it </a:t>
            </a:r>
            <a:r>
              <a:rPr lang="en-US" sz="3600" dirty="0" smtClean="0">
                <a:solidFill>
                  <a:schemeClr val="tx2"/>
                </a:solidFill>
                <a:latin typeface="Corbel"/>
                <a:ea typeface="+mj-ea"/>
                <a:cs typeface="+mj-cs"/>
              </a:rPr>
              <a:t>tells </a:t>
            </a:r>
            <a:r>
              <a:rPr lang="en-US" sz="3600" dirty="0">
                <a:solidFill>
                  <a:schemeClr val="tx2"/>
                </a:solidFill>
                <a:latin typeface="Corbel"/>
                <a:ea typeface="+mj-ea"/>
                <a:cs typeface="+mj-cs"/>
              </a:rPr>
              <a:t>us </a:t>
            </a:r>
            <a:r>
              <a:rPr lang="en-US" sz="3600" dirty="0" smtClean="0">
                <a:solidFill>
                  <a:schemeClr val="tx2"/>
                </a:solidFill>
                <a:latin typeface="Corbel"/>
                <a:ea typeface="+mj-ea"/>
                <a:cs typeface="+mj-cs"/>
              </a:rPr>
              <a:t>is </a:t>
            </a:r>
            <a:r>
              <a:rPr lang="en-US" sz="3600" dirty="0">
                <a:solidFill>
                  <a:schemeClr val="tx2"/>
                </a:solidFill>
                <a:latin typeface="Corbel"/>
                <a:ea typeface="+mj-ea"/>
                <a:cs typeface="+mj-cs"/>
              </a:rPr>
              <a:t>how much money we spend </a:t>
            </a:r>
            <a:r>
              <a:rPr lang="en-US" sz="3600" dirty="0" smtClean="0">
                <a:solidFill>
                  <a:schemeClr val="tx2"/>
                </a:solidFill>
                <a:latin typeface="Corbel"/>
                <a:ea typeface="+mj-ea"/>
                <a:cs typeface="+mj-cs"/>
              </a:rPr>
              <a:t>to raise </a:t>
            </a:r>
            <a:r>
              <a:rPr lang="en-US" sz="3600" dirty="0">
                <a:solidFill>
                  <a:schemeClr val="tx2"/>
                </a:solidFill>
                <a:latin typeface="Corbel"/>
                <a:ea typeface="+mj-ea"/>
                <a:cs typeface="+mj-cs"/>
              </a:rPr>
              <a:t>a dollar.</a:t>
            </a:r>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H="1" flipV="1">
            <a:off x="6858000" y="6363549"/>
            <a:ext cx="2057400" cy="280035"/>
          </a:xfrm>
          <a:prstGeom prst="rect">
            <a:avLst/>
          </a:prstGeom>
        </p:spPr>
      </p:pic>
    </p:spTree>
    <p:extLst>
      <p:ext uri="{BB962C8B-B14F-4D97-AF65-F5344CB8AC3E}">
        <p14:creationId xmlns:p14="http://schemas.microsoft.com/office/powerpoint/2010/main" val="1403523164"/>
      </p:ext>
    </p:extLst>
  </p:cSld>
  <p:clrMapOvr>
    <a:masterClrMapping/>
  </p:clrMapOvr>
  <p:timing>
    <p:tnLst>
      <p:par>
        <p:cTn xmlns:p14="http://schemas.microsoft.com/office/powerpoint/2010/mai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a:xfrm>
            <a:off x="278422" y="228600"/>
            <a:ext cx="8751453" cy="2057399"/>
          </a:xfrm>
        </p:spPr>
        <p:txBody>
          <a:bodyPr anchor="t">
            <a:normAutofit fontScale="90000"/>
          </a:bodyPr>
          <a:lstStyle/>
          <a:p>
            <a:r>
              <a:rPr lang="en-US" sz="3800" dirty="0" smtClean="0">
                <a:latin typeface="Corbel"/>
              </a:rPr>
              <a:t>But the public doesn’t know what else to use.</a:t>
            </a:r>
            <a:br>
              <a:rPr lang="en-US" sz="3800" dirty="0" smtClean="0">
                <a:latin typeface="Corbel"/>
              </a:rPr>
            </a:br>
            <a:r>
              <a:rPr lang="en-US" sz="3800" dirty="0">
                <a:latin typeface="Corbel"/>
              </a:rPr>
              <a:t/>
            </a:r>
            <a:br>
              <a:rPr lang="en-US" sz="3800" dirty="0">
                <a:latin typeface="Corbel"/>
              </a:rPr>
            </a:br>
            <a:r>
              <a:rPr lang="en-US" sz="3800" dirty="0" smtClean="0">
                <a:latin typeface="Corbel"/>
              </a:rPr>
              <a:t/>
            </a:r>
            <a:br>
              <a:rPr lang="en-US" sz="3800" dirty="0" smtClean="0">
                <a:latin typeface="Corbel"/>
              </a:rPr>
            </a:br>
            <a:r>
              <a:rPr lang="en-US" sz="3800" dirty="0">
                <a:latin typeface="Corbel"/>
              </a:rPr>
              <a:t/>
            </a:r>
            <a:br>
              <a:rPr lang="en-US" sz="3800" dirty="0">
                <a:latin typeface="Corbel"/>
              </a:rPr>
            </a:br>
            <a:r>
              <a:rPr lang="en-US" sz="3800" dirty="0" smtClean="0">
                <a:latin typeface="Corbel"/>
              </a:rPr>
              <a:t/>
            </a:r>
            <a:br>
              <a:rPr lang="en-US" sz="3800" dirty="0" smtClean="0">
                <a:latin typeface="Corbel"/>
              </a:rPr>
            </a:br>
            <a:r>
              <a:rPr lang="en-US" sz="3800" dirty="0">
                <a:latin typeface="Corbel"/>
              </a:rPr>
              <a:t/>
            </a:r>
            <a:br>
              <a:rPr lang="en-US" sz="3800" dirty="0">
                <a:latin typeface="Corbel"/>
              </a:rPr>
            </a:br>
            <a:r>
              <a:rPr lang="en-US" sz="3800" dirty="0" smtClean="0">
                <a:latin typeface="Corbel"/>
              </a:rPr>
              <a:t/>
            </a:r>
            <a:br>
              <a:rPr lang="en-US" sz="3800" dirty="0" smtClean="0">
                <a:latin typeface="Corbel"/>
              </a:rPr>
            </a:br>
            <a:r>
              <a:rPr lang="en-US" sz="3800" dirty="0">
                <a:latin typeface="Corbel"/>
              </a:rPr>
              <a:t/>
            </a:r>
            <a:br>
              <a:rPr lang="en-US" sz="3800" dirty="0">
                <a:latin typeface="Corbel"/>
              </a:rPr>
            </a:br>
            <a:r>
              <a:rPr lang="en-US" sz="3800" dirty="0" smtClean="0">
                <a:latin typeface="Corbel"/>
              </a:rPr>
              <a:t/>
            </a:r>
            <a:br>
              <a:rPr lang="en-US" sz="3800" dirty="0" smtClean="0">
                <a:latin typeface="Corbel"/>
              </a:rPr>
            </a:br>
            <a:r>
              <a:rPr lang="en-US" sz="3800" dirty="0">
                <a:latin typeface="Corbel"/>
              </a:rPr>
              <a:t/>
            </a:r>
            <a:br>
              <a:rPr lang="en-US" sz="3800" dirty="0">
                <a:latin typeface="Corbel"/>
              </a:rPr>
            </a:br>
            <a:r>
              <a:rPr lang="en-US" sz="3800" dirty="0" smtClean="0">
                <a:latin typeface="Corbel"/>
              </a:rPr>
              <a:t/>
            </a:r>
            <a:br>
              <a:rPr lang="en-US" sz="3800" dirty="0" smtClean="0">
                <a:latin typeface="Corbel"/>
              </a:rPr>
            </a:br>
            <a:r>
              <a:rPr lang="en-US" sz="3800" dirty="0">
                <a:latin typeface="Corbel"/>
              </a:rPr>
              <a:t/>
            </a:r>
            <a:br>
              <a:rPr lang="en-US" sz="3800" dirty="0">
                <a:latin typeface="Corbel"/>
              </a:rPr>
            </a:br>
            <a:r>
              <a:rPr lang="en-US" sz="3800" dirty="0" smtClean="0">
                <a:latin typeface="Corbel"/>
              </a:rPr>
              <a:t/>
            </a:r>
            <a:br>
              <a:rPr lang="en-US" sz="3800" dirty="0" smtClean="0">
                <a:latin typeface="Corbel"/>
              </a:rPr>
            </a:br>
            <a:r>
              <a:rPr lang="en-US" sz="3800" dirty="0">
                <a:latin typeface="Corbel"/>
              </a:rPr>
              <a:t/>
            </a:r>
            <a:br>
              <a:rPr lang="en-US" sz="3800" dirty="0">
                <a:latin typeface="Corbel"/>
              </a:rPr>
            </a:br>
            <a:r>
              <a:rPr lang="en-US" sz="3800" dirty="0" smtClean="0">
                <a:latin typeface="Corbel"/>
              </a:rPr>
              <a:t/>
            </a:r>
            <a:br>
              <a:rPr lang="en-US" sz="3800" dirty="0" smtClean="0">
                <a:latin typeface="Corbel"/>
              </a:rPr>
            </a:br>
            <a:r>
              <a:rPr lang="en-US" sz="3800" dirty="0">
                <a:latin typeface="Corbel"/>
              </a:rPr>
              <a:t/>
            </a:r>
            <a:br>
              <a:rPr lang="en-US" sz="3800" dirty="0">
                <a:latin typeface="Corbel"/>
              </a:rPr>
            </a:br>
            <a:r>
              <a:rPr lang="en-US" sz="3800" dirty="0" smtClean="0">
                <a:latin typeface="Corbel"/>
              </a:rPr>
              <a:t/>
            </a:r>
            <a:br>
              <a:rPr lang="en-US" sz="3800" dirty="0" smtClean="0">
                <a:latin typeface="Corbel"/>
              </a:rPr>
            </a:br>
            <a:endParaRPr lang="en-US" sz="4000" i="1" dirty="0">
              <a:latin typeface="Corbel"/>
            </a:endParaRPr>
          </a:p>
        </p:txBody>
      </p:sp>
      <p:pic>
        <p:nvPicPr>
          <p:cNvPr id="3" name="Picture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H="1" flipV="1">
            <a:off x="6858000" y="6363549"/>
            <a:ext cx="2057400" cy="280035"/>
          </a:xfrm>
          <a:prstGeom prst="rect">
            <a:avLst/>
          </a:prstGeom>
        </p:spPr>
      </p:pic>
      <p:pic>
        <p:nvPicPr>
          <p:cNvPr id="9" name="Picture 8"/>
          <p:cNvPicPr>
            <a:picLocks noChangeAspect="1" noChangeArrowheads="1"/>
          </p:cNvPicPr>
          <p:nvPr/>
        </p:nvPicPr>
        <p:blipFill rotWithShape="1">
          <a:blip r:embed="rId4">
            <a:extLst>
              <a:ext uri="{28A0092B-C50C-407E-A947-70E740481C1C}">
                <a14:useLocalDpi xmlns:a14="http://schemas.microsoft.com/office/drawing/2010/main" val="0"/>
              </a:ext>
            </a:extLst>
          </a:blip>
          <a:srcRect t="30881"/>
          <a:stretch/>
        </p:blipFill>
        <p:spPr bwMode="auto">
          <a:xfrm>
            <a:off x="2438400" y="1485851"/>
            <a:ext cx="6315075" cy="882203"/>
          </a:xfrm>
          <a:prstGeom prst="rect">
            <a:avLst/>
          </a:prstGeom>
          <a:noFill/>
          <a:ln w="9525">
            <a:solidFill>
              <a:schemeClr val="tx1"/>
            </a:solidFill>
            <a:miter lim="800000"/>
            <a:headEnd/>
            <a:tailEnd/>
          </a:ln>
          <a:extLst>
            <a:ext uri="{909E8E84-426E-40dd-AFC4-6F175D3DCCD1}">
              <a14:hiddenFill xmlns:a14="http://schemas.microsoft.com/office/drawing/2010/main">
                <a:solidFill>
                  <a:schemeClr val="accent1"/>
                </a:solidFill>
              </a14:hiddenFill>
            </a:ext>
          </a:extLst>
        </p:spPr>
      </p:pic>
      <p:pic>
        <p:nvPicPr>
          <p:cNvPr id="14" name="Picture 13"/>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57200" y="3018297"/>
            <a:ext cx="5486276" cy="1464382"/>
          </a:xfrm>
          <a:prstGeom prst="rect">
            <a:avLst/>
          </a:prstGeom>
        </p:spPr>
      </p:pic>
      <p:pic>
        <p:nvPicPr>
          <p:cNvPr id="5" name="Picture 4"/>
          <p:cNvPicPr>
            <a:picLocks noChangeAspect="1"/>
          </p:cNvPicPr>
          <p:nvPr/>
        </p:nvPicPr>
        <p:blipFill rotWithShape="1">
          <a:blip r:embed="rId6">
            <a:extLst>
              <a:ext uri="{28A0092B-C50C-407E-A947-70E740481C1C}">
                <a14:useLocalDpi xmlns:a14="http://schemas.microsoft.com/office/drawing/2010/main" val="0"/>
              </a:ext>
            </a:extLst>
          </a:blip>
          <a:srcRect t="50000"/>
          <a:stretch/>
        </p:blipFill>
        <p:spPr>
          <a:xfrm>
            <a:off x="1676400" y="4917084"/>
            <a:ext cx="7229785" cy="645516"/>
          </a:xfrm>
          <a:prstGeom prst="rect">
            <a:avLst/>
          </a:prstGeom>
        </p:spPr>
      </p:pic>
    </p:spTree>
    <p:extLst>
      <p:ext uri="{BB962C8B-B14F-4D97-AF65-F5344CB8AC3E}">
        <p14:creationId xmlns:p14="http://schemas.microsoft.com/office/powerpoint/2010/main" val="1696471473"/>
      </p:ext>
    </p:extLst>
  </p:cSld>
  <p:clrMapOvr>
    <a:masterClrMapping/>
  </p:clrMapOvr>
  <p:timing>
    <p:tnLst>
      <p:par>
        <p:cTn xmlns:p14="http://schemas.microsoft.com/office/powerpoint/2010/mai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04800" y="304800"/>
            <a:ext cx="8534400" cy="646331"/>
          </a:xfrm>
          <a:prstGeom prst="rect">
            <a:avLst/>
          </a:prstGeom>
        </p:spPr>
        <p:txBody>
          <a:bodyPr wrap="square">
            <a:spAutoFit/>
          </a:bodyPr>
          <a:lstStyle/>
          <a:p>
            <a:r>
              <a:rPr lang="en-US" sz="3600" dirty="0" smtClean="0">
                <a:solidFill>
                  <a:schemeClr val="tx2"/>
                </a:solidFill>
                <a:latin typeface="Corbel"/>
                <a:ea typeface="+mj-ea"/>
                <a:cs typeface="+mj-cs"/>
              </a:rPr>
              <a:t>We believe there’s a better way.</a:t>
            </a:r>
            <a:endParaRPr lang="en-US" sz="3600" dirty="0">
              <a:solidFill>
                <a:schemeClr val="tx2"/>
              </a:solidFill>
              <a:latin typeface="Corbel"/>
              <a:ea typeface="+mj-ea"/>
              <a:cs typeface="+mj-cs"/>
            </a:endParaRPr>
          </a:p>
        </p:txBody>
      </p:sp>
      <p:sp>
        <p:nvSpPr>
          <p:cNvPr id="10" name="Rectangle 9"/>
          <p:cNvSpPr/>
          <p:nvPr/>
        </p:nvSpPr>
        <p:spPr>
          <a:xfrm>
            <a:off x="381000" y="1066800"/>
            <a:ext cx="8382000" cy="1815882"/>
          </a:xfrm>
          <a:prstGeom prst="rect">
            <a:avLst/>
          </a:prstGeom>
        </p:spPr>
        <p:txBody>
          <a:bodyPr wrap="square">
            <a:spAutoFit/>
          </a:bodyPr>
          <a:lstStyle/>
          <a:p>
            <a:r>
              <a:rPr lang="en-US" sz="2800" dirty="0" smtClean="0">
                <a:solidFill>
                  <a:schemeClr val="tx1">
                    <a:lumMod val="85000"/>
                  </a:schemeClr>
                </a:solidFill>
                <a:latin typeface="Corbel"/>
                <a:ea typeface="+mj-ea"/>
                <a:cs typeface="+mj-cs"/>
              </a:rPr>
              <a:t>A new framework for measuring fundraising effectiveness has been developed by leaders within the nonprofit sector who understand fundraising and what it takes for a nonprofit to succeed.</a:t>
            </a:r>
            <a:endParaRPr lang="en-US" sz="2800" dirty="0">
              <a:solidFill>
                <a:schemeClr val="tx1">
                  <a:lumMod val="85000"/>
                </a:schemeClr>
              </a:solidFill>
              <a:latin typeface="Corbel"/>
              <a:ea typeface="+mj-ea"/>
              <a:cs typeface="+mj-cs"/>
            </a:endParaRPr>
          </a:p>
        </p:txBody>
      </p:sp>
      <p:pic>
        <p:nvPicPr>
          <p:cNvPr id="13" name="Picture 1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828800" y="3155432"/>
            <a:ext cx="1714782" cy="1253109"/>
          </a:xfrm>
          <a:prstGeom prst="rect">
            <a:avLst/>
          </a:prstGeom>
        </p:spPr>
      </p:pic>
      <p:pic>
        <p:nvPicPr>
          <p:cNvPr id="17" name="Picture 16"/>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4800600" y="4953000"/>
            <a:ext cx="2988232" cy="920901"/>
          </a:xfrm>
          <a:prstGeom prst="rect">
            <a:avLst/>
          </a:prstGeom>
        </p:spPr>
      </p:pic>
      <p:pic>
        <p:nvPicPr>
          <p:cNvPr id="18" name="Picture 17"/>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1524000" y="5257800"/>
            <a:ext cx="2397326" cy="504800"/>
          </a:xfrm>
          <a:prstGeom prst="rect">
            <a:avLst/>
          </a:prstGeom>
        </p:spPr>
      </p:pic>
      <p:pic>
        <p:nvPicPr>
          <p:cNvPr id="2" name="Picture 1"/>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4860368" y="3199229"/>
            <a:ext cx="2759632" cy="1220370"/>
          </a:xfrm>
          <a:prstGeom prst="rect">
            <a:avLst/>
          </a:prstGeom>
        </p:spPr>
      </p:pic>
    </p:spTree>
    <p:extLst>
      <p:ext uri="{BB962C8B-B14F-4D97-AF65-F5344CB8AC3E}">
        <p14:creationId xmlns:p14="http://schemas.microsoft.com/office/powerpoint/2010/main" val="3247006469"/>
      </p:ext>
    </p:extLst>
  </p:cSld>
  <p:clrMapOvr>
    <a:masterClrMapping/>
  </p:clrMapOvr>
  <p:timing>
    <p:tnLst>
      <p:par>
        <p:cTn xmlns:p14="http://schemas.microsoft.com/office/powerpoint/2010/mai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04800" y="304800"/>
            <a:ext cx="8534400" cy="646331"/>
          </a:xfrm>
          <a:prstGeom prst="rect">
            <a:avLst/>
          </a:prstGeom>
        </p:spPr>
        <p:txBody>
          <a:bodyPr wrap="square">
            <a:spAutoFit/>
          </a:bodyPr>
          <a:lstStyle/>
          <a:p>
            <a:r>
              <a:rPr lang="en-US" sz="3600" dirty="0" smtClean="0">
                <a:solidFill>
                  <a:schemeClr val="tx2"/>
                </a:solidFill>
                <a:latin typeface="Corbel"/>
                <a:ea typeface="+mj-ea"/>
                <a:cs typeface="+mj-cs"/>
              </a:rPr>
              <a:t>It’s rooted in the following principles:</a:t>
            </a:r>
            <a:endParaRPr lang="en-US" sz="3600" dirty="0">
              <a:solidFill>
                <a:schemeClr val="tx2"/>
              </a:solidFill>
              <a:latin typeface="Corbel"/>
              <a:ea typeface="+mj-ea"/>
              <a:cs typeface="+mj-cs"/>
            </a:endParaRPr>
          </a:p>
        </p:txBody>
      </p:sp>
      <p:sp>
        <p:nvSpPr>
          <p:cNvPr id="10" name="Rectangle 9"/>
          <p:cNvSpPr/>
          <p:nvPr/>
        </p:nvSpPr>
        <p:spPr>
          <a:xfrm>
            <a:off x="381000" y="1066800"/>
            <a:ext cx="8382000" cy="3785652"/>
          </a:xfrm>
          <a:prstGeom prst="rect">
            <a:avLst/>
          </a:prstGeom>
        </p:spPr>
        <p:txBody>
          <a:bodyPr wrap="square">
            <a:spAutoFit/>
          </a:bodyPr>
          <a:lstStyle/>
          <a:p>
            <a:pPr marL="457200" lvl="0" indent="-457200">
              <a:spcAft>
                <a:spcPts val="1200"/>
              </a:spcAft>
              <a:buFont typeface="Courier New" panose="02070309020205020404" pitchFamily="49" charset="0"/>
              <a:buChar char="o"/>
            </a:pPr>
            <a:r>
              <a:rPr lang="en-US" sz="2200" dirty="0">
                <a:latin typeface="Corbel"/>
              </a:rPr>
              <a:t>We believe in the work of nonprofit organizations and know that the most important measure of our effectiveness is the impact that we are having in our communities and our society as </a:t>
            </a:r>
            <a:r>
              <a:rPr lang="en-US" sz="2200" dirty="0" smtClean="0">
                <a:latin typeface="Corbel"/>
              </a:rPr>
              <a:t>whole.</a:t>
            </a:r>
          </a:p>
          <a:p>
            <a:pPr marL="457200" lvl="0" indent="-457200">
              <a:spcAft>
                <a:spcPts val="1200"/>
              </a:spcAft>
              <a:buFont typeface="Courier New" panose="02070309020205020404" pitchFamily="49" charset="0"/>
              <a:buChar char="o"/>
            </a:pPr>
            <a:r>
              <a:rPr lang="en-US" sz="2200" dirty="0" smtClean="0">
                <a:latin typeface="Corbel"/>
              </a:rPr>
              <a:t>We </a:t>
            </a:r>
            <a:r>
              <a:rPr lang="en-US" sz="2200" dirty="0">
                <a:latin typeface="Corbel"/>
              </a:rPr>
              <a:t>know that charitable support from donors and funders is what makes that impact possible, which means fundraising is absolutely mission </a:t>
            </a:r>
            <a:r>
              <a:rPr lang="en-US" sz="2200" dirty="0" smtClean="0">
                <a:latin typeface="Corbel"/>
              </a:rPr>
              <a:t>critical.</a:t>
            </a:r>
          </a:p>
          <a:p>
            <a:pPr marL="457200" lvl="0" indent="-457200">
              <a:spcAft>
                <a:spcPts val="1200"/>
              </a:spcAft>
              <a:buFont typeface="Courier New" panose="02070309020205020404" pitchFamily="49" charset="0"/>
              <a:buChar char="o"/>
            </a:pPr>
            <a:r>
              <a:rPr lang="en-US" sz="2200" dirty="0" smtClean="0">
                <a:latin typeface="Corbel"/>
              </a:rPr>
              <a:t>We </a:t>
            </a:r>
            <a:r>
              <a:rPr lang="en-US" sz="2200" dirty="0">
                <a:latin typeface="Corbel"/>
              </a:rPr>
              <a:t>believe that it’s reasonable to expect a nonprofit to care about efficiency and return on investment in </a:t>
            </a:r>
            <a:r>
              <a:rPr lang="en-US" sz="2200" dirty="0" smtClean="0">
                <a:latin typeface="Corbel"/>
              </a:rPr>
              <a:t>its </a:t>
            </a:r>
            <a:r>
              <a:rPr lang="en-US" sz="2200" dirty="0">
                <a:latin typeface="Corbel"/>
              </a:rPr>
              <a:t>fundraising efforts, but that it is not the only </a:t>
            </a:r>
            <a:r>
              <a:rPr lang="en-US" sz="2200" dirty="0" smtClean="0">
                <a:latin typeface="Corbel"/>
              </a:rPr>
              <a:t>– </a:t>
            </a:r>
            <a:r>
              <a:rPr lang="en-US" sz="2200" dirty="0">
                <a:latin typeface="Corbel"/>
              </a:rPr>
              <a:t>or even the most important – way of measuring fundraising effectiveness. </a:t>
            </a:r>
          </a:p>
        </p:txBody>
      </p:sp>
      <p:pic>
        <p:nvPicPr>
          <p:cNvPr id="17" name="Picture 16"/>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 y="5486400"/>
            <a:ext cx="1146592" cy="837894"/>
          </a:xfrm>
          <a:prstGeom prst="rect">
            <a:avLst/>
          </a:prstGeom>
        </p:spPr>
      </p:pic>
      <p:pic>
        <p:nvPicPr>
          <p:cNvPr id="18" name="Picture 17"/>
          <p:cNvPicPr>
            <a:picLocks noChangeAspect="1"/>
          </p:cNvPicPr>
          <p:nvPr/>
        </p:nvPicPr>
        <p:blipFill>
          <a:blip r:embed="rId4">
            <a:extLst>
              <a:ext uri="{28A0092B-C50C-407E-A947-70E740481C1C}">
                <a14:useLocalDpi xmlns:a14="http://schemas.microsoft.com/office/drawing/2010/main" val="0"/>
              </a:ext>
            </a:extLst>
          </a:blip>
          <a:stretch>
            <a:fillRect/>
          </a:stretch>
        </p:blipFill>
        <p:spPr>
          <a:xfrm>
            <a:off x="6553200" y="5562600"/>
            <a:ext cx="1998086" cy="615762"/>
          </a:xfrm>
          <a:prstGeom prst="rect">
            <a:avLst/>
          </a:prstGeom>
        </p:spPr>
      </p:pic>
      <p:pic>
        <p:nvPicPr>
          <p:cNvPr id="19" name="Picture 18"/>
          <p:cNvPicPr>
            <a:picLocks noChangeAspect="1"/>
          </p:cNvPicPr>
          <p:nvPr/>
        </p:nvPicPr>
        <p:blipFill>
          <a:blip r:embed="rId5">
            <a:extLst>
              <a:ext uri="{28A0092B-C50C-407E-A947-70E740481C1C}">
                <a14:useLocalDpi xmlns:a14="http://schemas.microsoft.com/office/drawing/2010/main" val="0"/>
              </a:ext>
            </a:extLst>
          </a:blip>
          <a:stretch>
            <a:fillRect/>
          </a:stretch>
        </p:blipFill>
        <p:spPr>
          <a:xfrm>
            <a:off x="4343400" y="5759110"/>
            <a:ext cx="1755375" cy="369626"/>
          </a:xfrm>
          <a:prstGeom prst="rect">
            <a:avLst/>
          </a:prstGeom>
        </p:spPr>
      </p:pic>
      <p:pic>
        <p:nvPicPr>
          <p:cNvPr id="20" name="Picture 19"/>
          <p:cNvPicPr>
            <a:picLocks noChangeAspect="1"/>
          </p:cNvPicPr>
          <p:nvPr/>
        </p:nvPicPr>
        <p:blipFill>
          <a:blip r:embed="rId6" cstate="print">
            <a:extLst>
              <a:ext uri="{28A0092B-C50C-407E-A947-70E740481C1C}">
                <a14:useLocalDpi xmlns:a14="http://schemas.microsoft.com/office/drawing/2010/main" val="0"/>
              </a:ext>
            </a:extLst>
          </a:blip>
          <a:stretch>
            <a:fillRect/>
          </a:stretch>
        </p:blipFill>
        <p:spPr>
          <a:xfrm>
            <a:off x="2133600" y="5562600"/>
            <a:ext cx="1676400" cy="741341"/>
          </a:xfrm>
          <a:prstGeom prst="rect">
            <a:avLst/>
          </a:prstGeom>
        </p:spPr>
      </p:pic>
    </p:spTree>
    <p:extLst>
      <p:ext uri="{BB962C8B-B14F-4D97-AF65-F5344CB8AC3E}">
        <p14:creationId xmlns:p14="http://schemas.microsoft.com/office/powerpoint/2010/main" val="3573038731"/>
      </p:ext>
    </p:extLst>
  </p:cSld>
  <p:clrMapOvr>
    <a:masterClrMapping/>
  </p:clrMapOvr>
  <p:timing>
    <p:tnLst>
      <p:par>
        <p:cTn xmlns:p14="http://schemas.microsoft.com/office/powerpoint/2010/mai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7" name="Rectangle 6"/>
          <p:cNvSpPr/>
          <p:nvPr/>
        </p:nvSpPr>
        <p:spPr>
          <a:xfrm>
            <a:off x="304800" y="304800"/>
            <a:ext cx="8534400" cy="1200329"/>
          </a:xfrm>
          <a:prstGeom prst="rect">
            <a:avLst/>
          </a:prstGeom>
        </p:spPr>
        <p:txBody>
          <a:bodyPr wrap="square">
            <a:spAutoFit/>
          </a:bodyPr>
          <a:lstStyle/>
          <a:p>
            <a:r>
              <a:rPr lang="en-US" sz="3600" dirty="0" smtClean="0">
                <a:solidFill>
                  <a:schemeClr val="tx2"/>
                </a:solidFill>
                <a:latin typeface="Corbel"/>
                <a:ea typeface="+mj-ea"/>
                <a:cs typeface="+mj-cs"/>
              </a:rPr>
              <a:t>The Three Most Important Measures </a:t>
            </a:r>
            <a:br>
              <a:rPr lang="en-US" sz="3600" dirty="0" smtClean="0">
                <a:solidFill>
                  <a:schemeClr val="tx2"/>
                </a:solidFill>
                <a:latin typeface="Corbel"/>
                <a:ea typeface="+mj-ea"/>
                <a:cs typeface="+mj-cs"/>
              </a:rPr>
            </a:br>
            <a:r>
              <a:rPr lang="en-US" sz="3600" dirty="0" smtClean="0">
                <a:solidFill>
                  <a:schemeClr val="tx2"/>
                </a:solidFill>
                <a:latin typeface="Corbel"/>
                <a:ea typeface="+mj-ea"/>
                <a:cs typeface="+mj-cs"/>
              </a:rPr>
              <a:t>of Fundraising Effectiveness</a:t>
            </a:r>
            <a:endParaRPr lang="en-US" sz="3600" dirty="0">
              <a:solidFill>
                <a:schemeClr val="tx2"/>
              </a:solidFill>
              <a:latin typeface="Corbel"/>
              <a:ea typeface="+mj-ea"/>
              <a:cs typeface="+mj-cs"/>
            </a:endParaRPr>
          </a:p>
        </p:txBody>
      </p:sp>
      <p:sp>
        <p:nvSpPr>
          <p:cNvPr id="10" name="Rectangle 9"/>
          <p:cNvSpPr/>
          <p:nvPr/>
        </p:nvSpPr>
        <p:spPr>
          <a:xfrm>
            <a:off x="343437" y="1752600"/>
            <a:ext cx="8382000" cy="4708982"/>
          </a:xfrm>
          <a:prstGeom prst="rect">
            <a:avLst/>
          </a:prstGeom>
        </p:spPr>
        <p:txBody>
          <a:bodyPr wrap="square">
            <a:spAutoFit/>
          </a:bodyPr>
          <a:lstStyle/>
          <a:p>
            <a:pPr marL="457200" indent="-457200">
              <a:spcAft>
                <a:spcPts val="1200"/>
              </a:spcAft>
              <a:buFont typeface="Arial" panose="020B0604020202020204" pitchFamily="34" charset="0"/>
              <a:buChar char="•"/>
            </a:pPr>
            <a:r>
              <a:rPr lang="en-US" sz="2800" dirty="0" smtClean="0">
                <a:solidFill>
                  <a:schemeClr val="tx2"/>
                </a:solidFill>
                <a:latin typeface="Corbel"/>
                <a:ea typeface="+mj-ea"/>
                <a:cs typeface="+mj-cs"/>
              </a:rPr>
              <a:t>Total Fundraising Net: </a:t>
            </a:r>
            <a:r>
              <a:rPr lang="en-US" sz="2800" dirty="0" smtClean="0">
                <a:solidFill>
                  <a:schemeClr val="tx1">
                    <a:lumMod val="85000"/>
                  </a:schemeClr>
                </a:solidFill>
                <a:latin typeface="Corbel"/>
                <a:ea typeface="+mj-ea"/>
                <a:cs typeface="+mj-cs"/>
              </a:rPr>
              <a:t/>
            </a:r>
            <a:br>
              <a:rPr lang="en-US" sz="2800" dirty="0" smtClean="0">
                <a:solidFill>
                  <a:schemeClr val="tx1">
                    <a:lumMod val="85000"/>
                  </a:schemeClr>
                </a:solidFill>
                <a:latin typeface="Corbel"/>
                <a:ea typeface="+mj-ea"/>
                <a:cs typeface="+mj-cs"/>
              </a:rPr>
            </a:br>
            <a:r>
              <a:rPr lang="en-US" sz="2800" dirty="0" smtClean="0">
                <a:solidFill>
                  <a:schemeClr val="tx1">
                    <a:lumMod val="85000"/>
                  </a:schemeClr>
                </a:solidFill>
                <a:latin typeface="Corbel"/>
                <a:ea typeface="+mj-ea"/>
                <a:cs typeface="+mj-cs"/>
              </a:rPr>
              <a:t>Are we raising enough money to fund our mission now and in the future?</a:t>
            </a:r>
          </a:p>
          <a:p>
            <a:pPr marL="457200" indent="-457200">
              <a:spcAft>
                <a:spcPts val="1200"/>
              </a:spcAft>
              <a:buFont typeface="Arial" panose="020B0604020202020204" pitchFamily="34" charset="0"/>
              <a:buChar char="•"/>
            </a:pPr>
            <a:r>
              <a:rPr lang="en-US" sz="2800" dirty="0" smtClean="0">
                <a:solidFill>
                  <a:schemeClr val="tx2"/>
                </a:solidFill>
                <a:latin typeface="Corbel"/>
                <a:ea typeface="+mj-ea"/>
                <a:cs typeface="+mj-cs"/>
              </a:rPr>
              <a:t>Dependency Quotient:</a:t>
            </a:r>
            <a:r>
              <a:rPr lang="en-US" sz="2800" dirty="0" smtClean="0">
                <a:solidFill>
                  <a:schemeClr val="tx1">
                    <a:lumMod val="85000"/>
                  </a:schemeClr>
                </a:solidFill>
                <a:latin typeface="Corbel"/>
                <a:ea typeface="+mj-ea"/>
                <a:cs typeface="+mj-cs"/>
              </a:rPr>
              <a:t/>
            </a:r>
            <a:br>
              <a:rPr lang="en-US" sz="2800" dirty="0" smtClean="0">
                <a:solidFill>
                  <a:schemeClr val="tx1">
                    <a:lumMod val="85000"/>
                  </a:schemeClr>
                </a:solidFill>
                <a:latin typeface="Corbel"/>
                <a:ea typeface="+mj-ea"/>
                <a:cs typeface="+mj-cs"/>
              </a:rPr>
            </a:br>
            <a:r>
              <a:rPr lang="en-US" sz="2800" dirty="0" smtClean="0">
                <a:solidFill>
                  <a:schemeClr val="tx1">
                    <a:lumMod val="85000"/>
                  </a:schemeClr>
                </a:solidFill>
                <a:latin typeface="Corbel"/>
                <a:ea typeface="+mj-ea"/>
                <a:cs typeface="+mj-cs"/>
              </a:rPr>
              <a:t>To what extent are we dependent on a small number of large-scale donations?</a:t>
            </a:r>
          </a:p>
          <a:p>
            <a:pPr marL="457200" indent="-457200">
              <a:buFont typeface="Arial" panose="020B0604020202020204" pitchFamily="34" charset="0"/>
              <a:buChar char="•"/>
            </a:pPr>
            <a:r>
              <a:rPr lang="en-US" sz="2800" dirty="0" smtClean="0">
                <a:solidFill>
                  <a:schemeClr val="tx2"/>
                </a:solidFill>
                <a:latin typeface="Corbel"/>
                <a:ea typeface="+mj-ea"/>
                <a:cs typeface="+mj-cs"/>
              </a:rPr>
              <a:t>Cost of Fundraising:</a:t>
            </a:r>
            <a:r>
              <a:rPr lang="en-US" sz="2800" dirty="0" smtClean="0">
                <a:solidFill>
                  <a:schemeClr val="tx1">
                    <a:lumMod val="85000"/>
                  </a:schemeClr>
                </a:solidFill>
                <a:latin typeface="Corbel"/>
                <a:ea typeface="+mj-ea"/>
                <a:cs typeface="+mj-cs"/>
              </a:rPr>
              <a:t/>
            </a:r>
            <a:br>
              <a:rPr lang="en-US" sz="2800" dirty="0" smtClean="0">
                <a:solidFill>
                  <a:schemeClr val="tx1">
                    <a:lumMod val="85000"/>
                  </a:schemeClr>
                </a:solidFill>
                <a:latin typeface="Corbel"/>
                <a:ea typeface="+mj-ea"/>
                <a:cs typeface="+mj-cs"/>
              </a:rPr>
            </a:br>
            <a:r>
              <a:rPr lang="en-US" sz="2800" dirty="0" smtClean="0">
                <a:solidFill>
                  <a:schemeClr val="tx1">
                    <a:lumMod val="85000"/>
                  </a:schemeClr>
                </a:solidFill>
                <a:latin typeface="Corbel"/>
                <a:ea typeface="+mj-ea"/>
                <a:cs typeface="+mj-cs"/>
              </a:rPr>
              <a:t>How efficiently are we raising funds, and are our overall efforts achieving high return on investment?</a:t>
            </a:r>
          </a:p>
          <a:p>
            <a:pPr marL="457200" indent="-457200">
              <a:buFont typeface="Arial" panose="020B0604020202020204" pitchFamily="34" charset="0"/>
              <a:buChar char="•"/>
            </a:pPr>
            <a:endParaRPr lang="en-US" sz="2800" dirty="0">
              <a:solidFill>
                <a:schemeClr val="tx1">
                  <a:lumMod val="85000"/>
                </a:schemeClr>
              </a:solidFill>
              <a:latin typeface="Corbel"/>
              <a:ea typeface="+mj-ea"/>
              <a:cs typeface="+mj-cs"/>
            </a:endParaRPr>
          </a:p>
        </p:txBody>
      </p:sp>
      <p:pic>
        <p:nvPicPr>
          <p:cNvPr id="8" name="Picture 7"/>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rot="10800000" flipH="1" flipV="1">
            <a:off x="6858000" y="6363549"/>
            <a:ext cx="2057400" cy="280035"/>
          </a:xfrm>
          <a:prstGeom prst="rect">
            <a:avLst/>
          </a:prstGeom>
        </p:spPr>
      </p:pic>
    </p:spTree>
    <p:extLst>
      <p:ext uri="{BB962C8B-B14F-4D97-AF65-F5344CB8AC3E}">
        <p14:creationId xmlns:p14="http://schemas.microsoft.com/office/powerpoint/2010/main" val="910824403"/>
      </p:ext>
    </p:extLst>
  </p:cSld>
  <p:clrMapOvr>
    <a:masterClrMapping/>
  </p:clrMapOvr>
  <p:timing>
    <p:tnLst>
      <p:par>
        <p:cTn xmlns:p14="http://schemas.microsoft.com/office/powerpoint/2010/mai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28600" y="228600"/>
            <a:ext cx="8915400" cy="838200"/>
          </a:xfrm>
        </p:spPr>
        <p:txBody>
          <a:bodyPr anchor="t">
            <a:normAutofit fontScale="90000"/>
          </a:bodyPr>
          <a:lstStyle/>
          <a:p>
            <a:r>
              <a:rPr lang="en-US" dirty="0" smtClean="0">
                <a:latin typeface="Corbel"/>
              </a:rPr>
              <a:t>Dependency Quotient as a Measure of Risk</a:t>
            </a:r>
            <a:br>
              <a:rPr lang="en-US" dirty="0" smtClean="0">
                <a:latin typeface="Corbel"/>
              </a:rPr>
            </a:br>
            <a:r>
              <a:rPr lang="en-US" sz="1700" dirty="0">
                <a:latin typeface="Corbel"/>
              </a:rPr>
              <a:t/>
            </a:r>
            <a:br>
              <a:rPr lang="en-US" sz="1700" dirty="0">
                <a:latin typeface="Corbel"/>
              </a:rPr>
            </a:br>
            <a:endParaRPr lang="en-US" i="1" dirty="0" smtClean="0">
              <a:latin typeface="Corbel"/>
            </a:endParaRPr>
          </a:p>
        </p:txBody>
      </p:sp>
      <p:sp>
        <p:nvSpPr>
          <p:cNvPr id="9" name="TextBox 8"/>
          <p:cNvSpPr txBox="1"/>
          <p:nvPr/>
        </p:nvSpPr>
        <p:spPr>
          <a:xfrm>
            <a:off x="762000" y="2362200"/>
            <a:ext cx="1981200" cy="1015663"/>
          </a:xfrm>
          <a:prstGeom prst="rect">
            <a:avLst/>
          </a:prstGeom>
          <a:noFill/>
        </p:spPr>
        <p:txBody>
          <a:bodyPr wrap="square" rtlCol="0">
            <a:spAutoFit/>
          </a:bodyPr>
          <a:lstStyle/>
          <a:p>
            <a:r>
              <a:rPr lang="en-US" sz="6000" b="1" dirty="0" smtClean="0">
                <a:latin typeface="Corbel"/>
              </a:rPr>
              <a:t>15%</a:t>
            </a:r>
            <a:endParaRPr lang="en-US" sz="6000" b="1" dirty="0">
              <a:latin typeface="Corbel"/>
            </a:endParaRPr>
          </a:p>
        </p:txBody>
      </p:sp>
      <p:sp>
        <p:nvSpPr>
          <p:cNvPr id="10" name="TextBox 9"/>
          <p:cNvSpPr txBox="1"/>
          <p:nvPr/>
        </p:nvSpPr>
        <p:spPr>
          <a:xfrm>
            <a:off x="2362200" y="3657600"/>
            <a:ext cx="2743200" cy="1246495"/>
          </a:xfrm>
          <a:prstGeom prst="rect">
            <a:avLst/>
          </a:prstGeom>
          <a:noFill/>
        </p:spPr>
        <p:txBody>
          <a:bodyPr wrap="square" rtlCol="0">
            <a:spAutoFit/>
          </a:bodyPr>
          <a:lstStyle/>
          <a:p>
            <a:r>
              <a:rPr lang="en-US" sz="7500" b="1" dirty="0" smtClean="0">
                <a:latin typeface="Corbel"/>
              </a:rPr>
              <a:t>50%</a:t>
            </a:r>
            <a:endParaRPr lang="en-US" sz="7500" b="1" dirty="0">
              <a:latin typeface="Corbel"/>
            </a:endParaRPr>
          </a:p>
        </p:txBody>
      </p:sp>
      <p:sp>
        <p:nvSpPr>
          <p:cNvPr id="11" name="TextBox 10"/>
          <p:cNvSpPr txBox="1"/>
          <p:nvPr/>
        </p:nvSpPr>
        <p:spPr>
          <a:xfrm>
            <a:off x="5105400" y="2286000"/>
            <a:ext cx="3657600" cy="1631216"/>
          </a:xfrm>
          <a:prstGeom prst="rect">
            <a:avLst/>
          </a:prstGeom>
          <a:noFill/>
        </p:spPr>
        <p:txBody>
          <a:bodyPr wrap="square" rtlCol="0">
            <a:spAutoFit/>
          </a:bodyPr>
          <a:lstStyle/>
          <a:p>
            <a:r>
              <a:rPr lang="en-US" sz="10000" b="1" dirty="0">
                <a:latin typeface="Corbel"/>
              </a:rPr>
              <a:t>9</a:t>
            </a:r>
            <a:r>
              <a:rPr lang="en-US" sz="10000" b="1" dirty="0" smtClean="0">
                <a:latin typeface="Corbel"/>
              </a:rPr>
              <a:t>0%</a:t>
            </a:r>
            <a:endParaRPr lang="en-US" sz="10000" b="1" dirty="0">
              <a:latin typeface="Corbel"/>
            </a:endParaRPr>
          </a:p>
        </p:txBody>
      </p:sp>
      <p:sp>
        <p:nvSpPr>
          <p:cNvPr id="12" name="TextBox 11"/>
          <p:cNvSpPr txBox="1"/>
          <p:nvPr/>
        </p:nvSpPr>
        <p:spPr>
          <a:xfrm>
            <a:off x="3430284" y="5029200"/>
            <a:ext cx="5562600" cy="707886"/>
          </a:xfrm>
          <a:prstGeom prst="rect">
            <a:avLst/>
          </a:prstGeom>
          <a:noFill/>
        </p:spPr>
        <p:txBody>
          <a:bodyPr wrap="square" rtlCol="0">
            <a:spAutoFit/>
          </a:bodyPr>
          <a:lstStyle/>
          <a:p>
            <a:pPr algn="r"/>
            <a:r>
              <a:rPr lang="en-US" sz="4000" dirty="0" smtClean="0">
                <a:solidFill>
                  <a:schemeClr val="tx2"/>
                </a:solidFill>
                <a:latin typeface="Corbel"/>
              </a:rPr>
              <a:t>How much is too much?</a:t>
            </a:r>
            <a:endParaRPr lang="en-US" sz="4000" dirty="0">
              <a:solidFill>
                <a:schemeClr val="tx2"/>
              </a:solidFill>
              <a:latin typeface="Corbel"/>
            </a:endParaRPr>
          </a:p>
        </p:txBody>
      </p:sp>
      <p:sp>
        <p:nvSpPr>
          <p:cNvPr id="13" name="TextBox 12"/>
          <p:cNvSpPr txBox="1"/>
          <p:nvPr/>
        </p:nvSpPr>
        <p:spPr>
          <a:xfrm>
            <a:off x="304800" y="1219200"/>
            <a:ext cx="8688084" cy="1477328"/>
          </a:xfrm>
          <a:prstGeom prst="rect">
            <a:avLst/>
          </a:prstGeom>
          <a:noFill/>
        </p:spPr>
        <p:txBody>
          <a:bodyPr wrap="square" rtlCol="0">
            <a:spAutoFit/>
          </a:bodyPr>
          <a:lstStyle/>
          <a:p>
            <a:r>
              <a:rPr lang="en-US" sz="3000" dirty="0">
                <a:latin typeface="Corbel"/>
              </a:rPr>
              <a:t>What percentage of our budget would be unfunded if we lost our top five donors?</a:t>
            </a:r>
            <a:br>
              <a:rPr lang="en-US" sz="3000" dirty="0">
                <a:latin typeface="Corbel"/>
              </a:rPr>
            </a:br>
            <a:endParaRPr lang="en-US" sz="3000" dirty="0"/>
          </a:p>
        </p:txBody>
      </p:sp>
      <p:pic>
        <p:nvPicPr>
          <p:cNvPr id="8" name="Picture 7"/>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rot="10800000" flipH="1" flipV="1">
            <a:off x="6858000" y="6363549"/>
            <a:ext cx="2057400" cy="280035"/>
          </a:xfrm>
          <a:prstGeom prst="rect">
            <a:avLst/>
          </a:prstGeom>
        </p:spPr>
      </p:pic>
    </p:spTree>
    <p:extLst>
      <p:ext uri="{BB962C8B-B14F-4D97-AF65-F5344CB8AC3E}">
        <p14:creationId xmlns:p14="http://schemas.microsoft.com/office/powerpoint/2010/main" val="3562820744"/>
      </p:ext>
    </p:extLst>
  </p:cSld>
  <p:clrMapOvr>
    <a:masterClrMapping/>
  </p:clrMapOvr>
  <p:timing>
    <p:tnLst>
      <p:par>
        <p:cTn xmlns:p14="http://schemas.microsoft.com/office/powerpoint/2010/mai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 presetClass="entr" presetSubtype="0" fill="hold" grpId="0" nodeType="clickEffect">
                                  <p:stCondLst>
                                    <p:cond delay="0"/>
                                  </p:stCondLst>
                                  <p:childTnLst>
                                    <p:set>
                                      <p:cBhvr>
                                        <p:cTn id="6" dur="1" fill="hold">
                                          <p:stCondLst>
                                            <p:cond delay="0"/>
                                          </p:stCondLst>
                                        </p:cTn>
                                        <p:tgtEl>
                                          <p:spTgt spid="13"/>
                                        </p:tgtEl>
                                        <p:attrNameLst>
                                          <p:attrName>style.visibility</p:attrName>
                                        </p:attrNameLst>
                                      </p:cBhvr>
                                      <p:to>
                                        <p:strVal val="visible"/>
                                      </p:to>
                                    </p:set>
                                  </p:childTnLst>
                                </p:cTn>
                              </p:par>
                            </p:childTnLst>
                          </p:cTn>
                        </p:par>
                      </p:childTnLst>
                    </p:cTn>
                  </p:par>
                  <p:par>
                    <p:cTn id="7" fill="hold">
                      <p:stCondLst>
                        <p:cond delay="indefinite"/>
                      </p:stCondLst>
                      <p:childTnLst>
                        <p:par>
                          <p:cTn id="8" fill="hold">
                            <p:stCondLst>
                              <p:cond delay="0"/>
                            </p:stCondLst>
                            <p:childTnLst>
                              <p:par>
                                <p:cTn id="9" presetID="2" presetClass="entr" presetSubtype="4" fill="hold" grpId="0" nodeType="clickEffect">
                                  <p:stCondLst>
                                    <p:cond delay="0"/>
                                  </p:stCondLst>
                                  <p:childTnLst>
                                    <p:set>
                                      <p:cBhvr>
                                        <p:cTn id="10" dur="1" fill="hold">
                                          <p:stCondLst>
                                            <p:cond delay="0"/>
                                          </p:stCondLst>
                                        </p:cTn>
                                        <p:tgtEl>
                                          <p:spTgt spid="9"/>
                                        </p:tgtEl>
                                        <p:attrNameLst>
                                          <p:attrName>style.visibility</p:attrName>
                                        </p:attrNameLst>
                                      </p:cBhvr>
                                      <p:to>
                                        <p:strVal val="visible"/>
                                      </p:to>
                                    </p:set>
                                    <p:anim calcmode="lin" valueType="num">
                                      <p:cBhvr additive="base">
                                        <p:cTn id="11" dur="500" fill="hold"/>
                                        <p:tgtEl>
                                          <p:spTgt spid="9"/>
                                        </p:tgtEl>
                                        <p:attrNameLst>
                                          <p:attrName>ppt_x</p:attrName>
                                        </p:attrNameLst>
                                      </p:cBhvr>
                                      <p:tavLst>
                                        <p:tav tm="0">
                                          <p:val>
                                            <p:strVal val="#ppt_x"/>
                                          </p:val>
                                        </p:tav>
                                        <p:tav tm="100000">
                                          <p:val>
                                            <p:strVal val="#ppt_x"/>
                                          </p:val>
                                        </p:tav>
                                      </p:tavLst>
                                    </p:anim>
                                    <p:anim calcmode="lin" valueType="num">
                                      <p:cBhvr additive="base">
                                        <p:cTn id="12" dur="500" fill="hold"/>
                                        <p:tgtEl>
                                          <p:spTgt spid="9"/>
                                        </p:tgtEl>
                                        <p:attrNameLst>
                                          <p:attrName>ppt_y</p:attrName>
                                        </p:attrNameLst>
                                      </p:cBhvr>
                                      <p:tavLst>
                                        <p:tav tm="0">
                                          <p:val>
                                            <p:strVal val="1+#ppt_h/2"/>
                                          </p:val>
                                        </p:tav>
                                        <p:tav tm="100000">
                                          <p:val>
                                            <p:strVal val="#ppt_y"/>
                                          </p:val>
                                        </p:tav>
                                      </p:tavLst>
                                    </p:anim>
                                  </p:childTnLst>
                                </p:cTn>
                              </p:par>
                            </p:childTnLst>
                          </p:cTn>
                        </p:par>
                        <p:par>
                          <p:cTn id="13" fill="hold">
                            <p:stCondLst>
                              <p:cond delay="500"/>
                            </p:stCondLst>
                            <p:childTnLst>
                              <p:par>
                                <p:cTn id="14" presetID="2" presetClass="entr" presetSubtype="4" fill="hold" grpId="0" nodeType="afterEffect">
                                  <p:stCondLst>
                                    <p:cond delay="0"/>
                                  </p:stCondLst>
                                  <p:childTnLst>
                                    <p:set>
                                      <p:cBhvr>
                                        <p:cTn id="15" dur="1" fill="hold">
                                          <p:stCondLst>
                                            <p:cond delay="0"/>
                                          </p:stCondLst>
                                        </p:cTn>
                                        <p:tgtEl>
                                          <p:spTgt spid="10"/>
                                        </p:tgtEl>
                                        <p:attrNameLst>
                                          <p:attrName>style.visibility</p:attrName>
                                        </p:attrNameLst>
                                      </p:cBhvr>
                                      <p:to>
                                        <p:strVal val="visible"/>
                                      </p:to>
                                    </p:set>
                                    <p:anim calcmode="lin" valueType="num">
                                      <p:cBhvr additive="base">
                                        <p:cTn id="16" dur="2000" fill="hold"/>
                                        <p:tgtEl>
                                          <p:spTgt spid="10"/>
                                        </p:tgtEl>
                                        <p:attrNameLst>
                                          <p:attrName>ppt_x</p:attrName>
                                        </p:attrNameLst>
                                      </p:cBhvr>
                                      <p:tavLst>
                                        <p:tav tm="0">
                                          <p:val>
                                            <p:strVal val="#ppt_x"/>
                                          </p:val>
                                        </p:tav>
                                        <p:tav tm="100000">
                                          <p:val>
                                            <p:strVal val="#ppt_x"/>
                                          </p:val>
                                        </p:tav>
                                      </p:tavLst>
                                    </p:anim>
                                    <p:anim calcmode="lin" valueType="num">
                                      <p:cBhvr additive="base">
                                        <p:cTn id="17" dur="2000" fill="hold"/>
                                        <p:tgtEl>
                                          <p:spTgt spid="10"/>
                                        </p:tgtEl>
                                        <p:attrNameLst>
                                          <p:attrName>ppt_y</p:attrName>
                                        </p:attrNameLst>
                                      </p:cBhvr>
                                      <p:tavLst>
                                        <p:tav tm="0">
                                          <p:val>
                                            <p:strVal val="1+#ppt_h/2"/>
                                          </p:val>
                                        </p:tav>
                                        <p:tav tm="100000">
                                          <p:val>
                                            <p:strVal val="#ppt_y"/>
                                          </p:val>
                                        </p:tav>
                                      </p:tavLst>
                                    </p:anim>
                                  </p:childTnLst>
                                </p:cTn>
                              </p:par>
                            </p:childTnLst>
                          </p:cTn>
                        </p:par>
                        <p:par>
                          <p:cTn id="18" fill="hold">
                            <p:stCondLst>
                              <p:cond delay="2500"/>
                            </p:stCondLst>
                            <p:childTnLst>
                              <p:par>
                                <p:cTn id="19" presetID="2" presetClass="entr" presetSubtype="4" fill="hold" grpId="0" nodeType="afterEffect">
                                  <p:stCondLst>
                                    <p:cond delay="0"/>
                                  </p:stCondLst>
                                  <p:childTnLst>
                                    <p:set>
                                      <p:cBhvr>
                                        <p:cTn id="20" dur="1" fill="hold">
                                          <p:stCondLst>
                                            <p:cond delay="0"/>
                                          </p:stCondLst>
                                        </p:cTn>
                                        <p:tgtEl>
                                          <p:spTgt spid="11"/>
                                        </p:tgtEl>
                                        <p:attrNameLst>
                                          <p:attrName>style.visibility</p:attrName>
                                        </p:attrNameLst>
                                      </p:cBhvr>
                                      <p:to>
                                        <p:strVal val="visible"/>
                                      </p:to>
                                    </p:set>
                                    <p:anim calcmode="lin" valueType="num">
                                      <p:cBhvr additive="base">
                                        <p:cTn id="21" dur="2000" fill="hold"/>
                                        <p:tgtEl>
                                          <p:spTgt spid="11"/>
                                        </p:tgtEl>
                                        <p:attrNameLst>
                                          <p:attrName>ppt_x</p:attrName>
                                        </p:attrNameLst>
                                      </p:cBhvr>
                                      <p:tavLst>
                                        <p:tav tm="0">
                                          <p:val>
                                            <p:strVal val="#ppt_x"/>
                                          </p:val>
                                        </p:tav>
                                        <p:tav tm="100000">
                                          <p:val>
                                            <p:strVal val="#ppt_x"/>
                                          </p:val>
                                        </p:tav>
                                      </p:tavLst>
                                    </p:anim>
                                    <p:anim calcmode="lin" valueType="num">
                                      <p:cBhvr additive="base">
                                        <p:cTn id="22" dur="2000" fill="hold"/>
                                        <p:tgtEl>
                                          <p:spTgt spid="11"/>
                                        </p:tgtEl>
                                        <p:attrNameLst>
                                          <p:attrName>ppt_y</p:attrName>
                                        </p:attrNameLst>
                                      </p:cBhvr>
                                      <p:tavLst>
                                        <p:tav tm="0">
                                          <p:val>
                                            <p:strVal val="1+#ppt_h/2"/>
                                          </p:val>
                                        </p:tav>
                                        <p:tav tm="100000">
                                          <p:val>
                                            <p:strVal val="#ppt_y"/>
                                          </p:val>
                                        </p:tav>
                                      </p:tavLst>
                                    </p:anim>
                                  </p:childTnLst>
                                </p:cTn>
                              </p:par>
                            </p:childTnLst>
                          </p:cTn>
                        </p:par>
                        <p:par>
                          <p:cTn id="23" fill="hold">
                            <p:stCondLst>
                              <p:cond delay="4500"/>
                            </p:stCondLst>
                            <p:childTnLst>
                              <p:par>
                                <p:cTn id="24" presetID="53" presetClass="entr" presetSubtype="16" fill="hold" grpId="0" nodeType="afterEffect">
                                  <p:stCondLst>
                                    <p:cond delay="0"/>
                                  </p:stCondLst>
                                  <p:childTnLst>
                                    <p:set>
                                      <p:cBhvr>
                                        <p:cTn id="25" dur="1" fill="hold">
                                          <p:stCondLst>
                                            <p:cond delay="0"/>
                                          </p:stCondLst>
                                        </p:cTn>
                                        <p:tgtEl>
                                          <p:spTgt spid="12"/>
                                        </p:tgtEl>
                                        <p:attrNameLst>
                                          <p:attrName>style.visibility</p:attrName>
                                        </p:attrNameLst>
                                      </p:cBhvr>
                                      <p:to>
                                        <p:strVal val="visible"/>
                                      </p:to>
                                    </p:set>
                                    <p:anim calcmode="lin" valueType="num">
                                      <p:cBhvr>
                                        <p:cTn id="26" dur="2000" fill="hold"/>
                                        <p:tgtEl>
                                          <p:spTgt spid="12"/>
                                        </p:tgtEl>
                                        <p:attrNameLst>
                                          <p:attrName>ppt_w</p:attrName>
                                        </p:attrNameLst>
                                      </p:cBhvr>
                                      <p:tavLst>
                                        <p:tav tm="0">
                                          <p:val>
                                            <p:fltVal val="0"/>
                                          </p:val>
                                        </p:tav>
                                        <p:tav tm="100000">
                                          <p:val>
                                            <p:strVal val="#ppt_w"/>
                                          </p:val>
                                        </p:tav>
                                      </p:tavLst>
                                    </p:anim>
                                    <p:anim calcmode="lin" valueType="num">
                                      <p:cBhvr>
                                        <p:cTn id="27" dur="2000" fill="hold"/>
                                        <p:tgtEl>
                                          <p:spTgt spid="12"/>
                                        </p:tgtEl>
                                        <p:attrNameLst>
                                          <p:attrName>ppt_h</p:attrName>
                                        </p:attrNameLst>
                                      </p:cBhvr>
                                      <p:tavLst>
                                        <p:tav tm="0">
                                          <p:val>
                                            <p:fltVal val="0"/>
                                          </p:val>
                                        </p:tav>
                                        <p:tav tm="100000">
                                          <p:val>
                                            <p:strVal val="#ppt_h"/>
                                          </p:val>
                                        </p:tav>
                                      </p:tavLst>
                                    </p:anim>
                                    <p:animEffect transition="in" filter="fade">
                                      <p:cBhvr>
                                        <p:cTn id="28" dur="2000"/>
                                        <p:tgtEl>
                                          <p:spTgt spid="12"/>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9" grpId="0"/>
      <p:bldP spid="10" grpId="0"/>
      <p:bldP spid="11" grpId="0"/>
      <p:bldP spid="12" grpId="0"/>
      <p:bldP spid="13"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Perspective">
  <a:themeElements>
    <a:clrScheme name="BoardSource Colors">
      <a:dk1>
        <a:sysClr val="windowText" lastClr="000000"/>
      </a:dk1>
      <a:lt1>
        <a:sysClr val="window" lastClr="FFFFFF"/>
      </a:lt1>
      <a:dk2>
        <a:srgbClr val="2B4051"/>
      </a:dk2>
      <a:lt2>
        <a:srgbClr val="F6AB04"/>
      </a:lt2>
      <a:accent1>
        <a:srgbClr val="FA5821"/>
      </a:accent1>
      <a:accent2>
        <a:srgbClr val="D2433F"/>
      </a:accent2>
      <a:accent3>
        <a:srgbClr val="267999"/>
      </a:accent3>
      <a:accent4>
        <a:srgbClr val="FFFFFF"/>
      </a:accent4>
      <a:accent5>
        <a:srgbClr val="7F7F7F"/>
      </a:accent5>
      <a:accent6>
        <a:srgbClr val="6F6C7D"/>
      </a:accent6>
      <a:hlink>
        <a:srgbClr val="FFFFFF"/>
      </a:hlink>
      <a:folHlink>
        <a:srgbClr val="FFFFFF"/>
      </a:folHlink>
    </a:clrScheme>
    <a:fontScheme name="Office Classic 2">
      <a:maj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ajorFont>
      <a:minorFont>
        <a:latin typeface="Arial"/>
        <a:ea typeface=""/>
        <a:cs typeface=""/>
        <a:font script="Jpan" typeface="ＭＳ Ｐゴシック"/>
        <a:font script="Hang" typeface="돋움"/>
        <a:font script="Hans" typeface="方正舒体"/>
        <a:font script="Hant" typeface="微軟正黑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Perspective">
      <a:fillStyleLst>
        <a:solidFill>
          <a:schemeClr val="phClr"/>
        </a:solidFill>
        <a:gradFill rotWithShape="1">
          <a:gsLst>
            <a:gs pos="0">
              <a:schemeClr val="phClr">
                <a:tint val="50000"/>
                <a:alpha val="100000"/>
                <a:satMod val="160000"/>
                <a:lumMod val="105000"/>
              </a:schemeClr>
            </a:gs>
            <a:gs pos="41000">
              <a:schemeClr val="phClr">
                <a:tint val="57000"/>
                <a:satMod val="180000"/>
                <a:lumMod val="99000"/>
              </a:schemeClr>
            </a:gs>
            <a:gs pos="100000">
              <a:schemeClr val="phClr">
                <a:tint val="80000"/>
                <a:satMod val="200000"/>
                <a:lumMod val="104000"/>
              </a:schemeClr>
            </a:gs>
          </a:gsLst>
          <a:lin ang="5400000" scaled="1"/>
        </a:gradFill>
        <a:gradFill rotWithShape="1">
          <a:gsLst>
            <a:gs pos="0">
              <a:schemeClr val="phClr">
                <a:tint val="96000"/>
                <a:satMod val="130000"/>
                <a:lumMod val="114000"/>
              </a:schemeClr>
            </a:gs>
            <a:gs pos="60000">
              <a:schemeClr val="phClr">
                <a:tint val="100000"/>
                <a:satMod val="106000"/>
                <a:lumMod val="110000"/>
              </a:schemeClr>
            </a:gs>
            <a:gs pos="100000">
              <a:schemeClr val="phClr"/>
            </a:gs>
          </a:gsLst>
          <a:lin ang="5400000" scaled="0"/>
        </a:gradFill>
      </a:fillStyleLst>
      <a:lnStyleLst>
        <a:ln w="12700" cap="flat" cmpd="sng" algn="ctr">
          <a:solidFill>
            <a:schemeClr val="phClr"/>
          </a:solidFill>
          <a:prstDash val="solid"/>
        </a:ln>
        <a:ln w="19050" cap="flat" cmpd="sng" algn="ctr">
          <a:solidFill>
            <a:schemeClr val="phClr"/>
          </a:solidFill>
          <a:prstDash val="solid"/>
        </a:ln>
        <a:ln w="28575" cap="flat" cmpd="sng" algn="ctr">
          <a:solidFill>
            <a:schemeClr val="phClr"/>
          </a:solidFill>
          <a:prstDash val="solid"/>
        </a:ln>
      </a:lnStyleLst>
      <a:effectStyleLst>
        <a:effectStyle>
          <a:effectLst>
            <a:outerShdw blurRad="50800" dist="38100" dir="5400000" rotWithShape="0">
              <a:srgbClr val="000000">
                <a:alpha val="28000"/>
              </a:srgbClr>
            </a:outerShdw>
          </a:effectLst>
        </a:effectStyle>
        <a:effectStyle>
          <a:effectLst>
            <a:outerShdw blurRad="47625" dist="38100" dir="5400000" sy="98000" rotWithShape="0">
              <a:srgbClr val="000000">
                <a:alpha val="48000"/>
              </a:srgbClr>
            </a:outerShdw>
          </a:effectLst>
          <a:scene3d>
            <a:camera prst="orthographicFront">
              <a:rot lat="0" lon="0" rev="0"/>
            </a:camera>
            <a:lightRig rig="twoPt" dir="br">
              <a:rot lat="0" lon="0" rev="8700000"/>
            </a:lightRig>
          </a:scene3d>
          <a:sp3d prstMaterial="matte">
            <a:bevelT w="25400" h="53975"/>
          </a:sp3d>
        </a:effectStyle>
        <a:effectStyle>
          <a:effectLst>
            <a:reflection blurRad="12700" stA="24000" endPos="28000" dist="50800" dir="5400000" sy="-100000" rotWithShape="0"/>
          </a:effectLst>
          <a:scene3d>
            <a:camera prst="orthographicFront">
              <a:rot lat="0" lon="0" rev="0"/>
            </a:camera>
            <a:lightRig rig="threePt" dir="t">
              <a:rot lat="0" lon="0" rev="4800000"/>
            </a:lightRig>
          </a:scene3d>
          <a:sp3d>
            <a:bevelT w="69850" h="31750"/>
          </a:sp3d>
        </a:effectStyle>
      </a:effectStyleLst>
      <a:bgFillStyleLst>
        <a:solidFill>
          <a:schemeClr val="phClr"/>
        </a:solidFill>
        <a:gradFill rotWithShape="1">
          <a:gsLst>
            <a:gs pos="0">
              <a:schemeClr val="phClr">
                <a:tint val="100000"/>
                <a:shade val="80000"/>
                <a:satMod val="100000"/>
                <a:lumMod val="100000"/>
              </a:schemeClr>
            </a:gs>
            <a:gs pos="65000">
              <a:schemeClr val="phClr">
                <a:tint val="100000"/>
                <a:shade val="95000"/>
                <a:satMod val="100000"/>
                <a:lumMod val="100000"/>
              </a:schemeClr>
            </a:gs>
            <a:gs pos="100000">
              <a:schemeClr val="phClr">
                <a:tint val="88000"/>
                <a:shade val="100000"/>
                <a:satMod val="400000"/>
                <a:lumMod val="100000"/>
              </a:schemeClr>
            </a:gs>
          </a:gsLst>
          <a:lin ang="5400000" scaled="0"/>
        </a:gradFill>
        <a:blipFill rotWithShape="1">
          <a:blip xmlns:r="http://schemas.openxmlformats.org/officeDocument/2006/relationships" r:embed="rId1">
            <a:duotone>
              <a:schemeClr val="phClr">
                <a:tint val="95000"/>
                <a:satMod val="90000"/>
              </a:schemeClr>
              <a:schemeClr val="phClr">
                <a:shade val="92000"/>
              </a:schemeClr>
            </a:duotone>
          </a:blip>
          <a:tile tx="0" ty="0" sx="100000" sy="100000" flip="none" algn="tl"/>
        </a:blip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Perspective</Template>
  <TotalTime>4382</TotalTime>
  <Words>1341</Words>
  <Application>Microsoft Macintosh PowerPoint</Application>
  <PresentationFormat>On-screen Show (4:3)</PresentationFormat>
  <Paragraphs>115</Paragraphs>
  <Slides>16</Slides>
  <Notes>14</Notes>
  <HiddenSlides>0</HiddenSlides>
  <MMClips>0</MMClips>
  <ScaleCrop>false</ScaleCrop>
  <HeadingPairs>
    <vt:vector size="4" baseType="variant">
      <vt:variant>
        <vt:lpstr>Theme</vt:lpstr>
      </vt:variant>
      <vt:variant>
        <vt:i4>1</vt:i4>
      </vt:variant>
      <vt:variant>
        <vt:lpstr>Slide Titles</vt:lpstr>
      </vt:variant>
      <vt:variant>
        <vt:i4>16</vt:i4>
      </vt:variant>
    </vt:vector>
  </HeadingPairs>
  <TitlesOfParts>
    <vt:vector size="17" baseType="lpstr">
      <vt:lpstr>Perspective</vt:lpstr>
      <vt:lpstr>Measuring Fundraising Effectiveness: A Conversation Guide for Boards &amp; Leadership Teams</vt:lpstr>
      <vt:lpstr>The Board’s Role in Fundraising:  Our Core Responsibilities </vt:lpstr>
      <vt:lpstr>That means tackling these big questions:</vt:lpstr>
      <vt:lpstr>But the most common measure of fundraising effectiveness –  the so-called “cost of fundraising” –  will not answer these questions for us.      </vt:lpstr>
      <vt:lpstr>But the public doesn’t know what else to use.                 </vt:lpstr>
      <vt:lpstr>PowerPoint Presentation</vt:lpstr>
      <vt:lpstr>PowerPoint Presentation</vt:lpstr>
      <vt:lpstr>PowerPoint Presentation</vt:lpstr>
      <vt:lpstr>Dependency Quotient as a Measure of Risk  </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Manager/>
  <Company>Microsoft</Company>
  <LinksUpToDate>false</LinksUpToDate>
  <SharedDoc>false</SharedDoc>
  <HyperlinkBase/>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subject/>
  <dc:creator>Erin Jones</dc:creator>
  <cp:keywords/>
  <dc:description/>
  <cp:lastModifiedBy>Jason Lavinder</cp:lastModifiedBy>
  <cp:revision>217</cp:revision>
  <dcterms:created xsi:type="dcterms:W3CDTF">2016-01-26T16:54:35Z</dcterms:created>
  <dcterms:modified xsi:type="dcterms:W3CDTF">2017-01-15T07:07:48Z</dcterms:modified>
  <cp:category/>
</cp:coreProperties>
</file>