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79" r:id="rId2"/>
    <p:sldId id="280" r:id="rId3"/>
    <p:sldId id="303" r:id="rId4"/>
    <p:sldId id="305" r:id="rId5"/>
    <p:sldId id="306" r:id="rId6"/>
    <p:sldId id="307" r:id="rId7"/>
    <p:sldId id="308" r:id="rId8"/>
    <p:sldId id="309" r:id="rId9"/>
    <p:sldId id="295" r:id="rId10"/>
    <p:sldId id="311" r:id="rId11"/>
    <p:sldId id="310" r:id="rId12"/>
    <p:sldId id="312" r:id="rId13"/>
    <p:sldId id="313" r:id="rId14"/>
    <p:sldId id="314" r:id="rId15"/>
    <p:sldId id="315" r:id="rId16"/>
    <p:sldId id="31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e Wallestad" initials="AW"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607B"/>
    <a:srgbClr val="235D78"/>
    <a:srgbClr val="D63C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0206" autoAdjust="0"/>
  </p:normalViewPr>
  <p:slideViewPr>
    <p:cSldViewPr>
      <p:cViewPr varScale="1">
        <p:scale>
          <a:sx n="197" d="100"/>
          <a:sy n="197" d="100"/>
        </p:scale>
        <p:origin x="-1832"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jpg"/></Relationships>
</file>

<file path=ppt/diagrams/_rels/data6.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jpg"/><Relationship Id="rId3" Type="http://schemas.openxmlformats.org/officeDocument/2006/relationships/image" Target="../media/image15.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jpg"/></Relationships>
</file>

<file path=ppt/diagrams/_rels/drawing6.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jpg"/><Relationship Id="rId3"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D1D1F5-AD8D-4169-AB28-3DD7C49D74BF}" type="doc">
      <dgm:prSet loTypeId="urn:microsoft.com/office/officeart/2005/8/layout/vList3" loCatId="list" qsTypeId="urn:microsoft.com/office/officeart/2005/8/quickstyle/simple1" qsCatId="simple" csTypeId="urn:microsoft.com/office/officeart/2005/8/colors/colorful1" csCatId="colorful" phldr="1"/>
      <dgm:spPr/>
      <dgm:t>
        <a:bodyPr/>
        <a:lstStyle/>
        <a:p>
          <a:endParaRPr lang="en-US"/>
        </a:p>
      </dgm:t>
    </dgm:pt>
    <dgm:pt modelId="{FD6238CD-2042-4403-A6AB-0063F00CFAF1}">
      <dgm:prSet custT="1"/>
      <dgm:spPr>
        <a:ln>
          <a:solidFill>
            <a:schemeClr val="accent3"/>
          </a:solidFill>
        </a:ln>
      </dgm:spPr>
      <dgm:t>
        <a:bodyPr/>
        <a:lstStyle/>
        <a:p>
          <a:pPr rtl="0">
            <a:lnSpc>
              <a:spcPct val="100000"/>
            </a:lnSpc>
            <a:spcAft>
              <a:spcPts val="0"/>
            </a:spcAft>
          </a:pPr>
          <a:r>
            <a:rPr lang="en-US" sz="2200" b="0" dirty="0" smtClean="0">
              <a:solidFill>
                <a:schemeClr val="accent3"/>
              </a:solidFill>
              <a:latin typeface="Quire Sans Pro" pitchFamily="34" charset="0"/>
            </a:rPr>
            <a:t>Raising Funds</a:t>
          </a:r>
          <a:endParaRPr lang="en-US" sz="2200" b="0" dirty="0">
            <a:solidFill>
              <a:schemeClr val="accent3"/>
            </a:solidFill>
            <a:latin typeface="Quire Sans Pro" pitchFamily="34" charset="0"/>
          </a:endParaRPr>
        </a:p>
      </dgm:t>
    </dgm:pt>
    <dgm:pt modelId="{2489CD63-73F9-470C-8EB1-0BBF788B3B78}" type="parTrans" cxnId="{9435E2AA-DAB2-4425-A44F-4CD077E173CC}">
      <dgm:prSet/>
      <dgm:spPr/>
      <dgm:t>
        <a:bodyPr/>
        <a:lstStyle/>
        <a:p>
          <a:endParaRPr lang="en-US"/>
        </a:p>
      </dgm:t>
    </dgm:pt>
    <dgm:pt modelId="{D5CC62AD-FD2D-4706-AA54-923C8FA386D2}" type="sibTrans" cxnId="{9435E2AA-DAB2-4425-A44F-4CD077E173CC}">
      <dgm:prSet/>
      <dgm:spPr/>
      <dgm:t>
        <a:bodyPr/>
        <a:lstStyle/>
        <a:p>
          <a:endParaRPr lang="en-US"/>
        </a:p>
      </dgm:t>
    </dgm:pt>
    <dgm:pt modelId="{62EFB8AC-5C84-4DB6-93D8-E416CDC200E0}">
      <dgm:prSet custT="1"/>
      <dgm:spPr/>
      <dgm:t>
        <a:bodyPr/>
        <a:lstStyle/>
        <a:p>
          <a:pPr>
            <a:lnSpc>
              <a:spcPct val="100000"/>
            </a:lnSpc>
            <a:spcAft>
              <a:spcPts val="0"/>
            </a:spcAft>
          </a:pPr>
          <a:r>
            <a:rPr lang="en-US" sz="2200" b="0" dirty="0" smtClean="0">
              <a:solidFill>
                <a:schemeClr val="tx1"/>
              </a:solidFill>
              <a:latin typeface="Quire Sans Pro" pitchFamily="34" charset="0"/>
            </a:rPr>
            <a:t>Financial Oversight</a:t>
          </a:r>
        </a:p>
      </dgm:t>
    </dgm:pt>
    <dgm:pt modelId="{98FB6EAA-1325-42C6-9B03-004C087F128B}" type="parTrans" cxnId="{3A78CF27-71B3-45C6-A9CA-2CC570E20551}">
      <dgm:prSet/>
      <dgm:spPr/>
      <dgm:t>
        <a:bodyPr/>
        <a:lstStyle/>
        <a:p>
          <a:endParaRPr lang="en-US"/>
        </a:p>
      </dgm:t>
    </dgm:pt>
    <dgm:pt modelId="{8460097C-F03E-4649-8F4A-80A7C690678D}" type="sibTrans" cxnId="{3A78CF27-71B3-45C6-A9CA-2CC570E20551}">
      <dgm:prSet/>
      <dgm:spPr/>
      <dgm:t>
        <a:bodyPr/>
        <a:lstStyle/>
        <a:p>
          <a:endParaRPr lang="en-US"/>
        </a:p>
      </dgm:t>
    </dgm:pt>
    <dgm:pt modelId="{A5352BE7-64AA-4D38-AD04-77CCCA97E3E9}">
      <dgm:prSet custT="1"/>
      <dgm:spPr>
        <a:ln>
          <a:solidFill>
            <a:schemeClr val="accent3"/>
          </a:solidFill>
        </a:ln>
      </dgm:spPr>
      <dgm:t>
        <a:bodyPr lIns="73152" tIns="73152" rIns="73152" bIns="73152"/>
        <a:lstStyle/>
        <a:p>
          <a:pPr rtl="0">
            <a:lnSpc>
              <a:spcPct val="100000"/>
            </a:lnSpc>
            <a:spcAft>
              <a:spcPts val="0"/>
            </a:spcAft>
          </a:pPr>
          <a:r>
            <a:rPr lang="en-US" sz="1400" b="0" dirty="0" smtClean="0">
              <a:solidFill>
                <a:schemeClr val="accent3"/>
              </a:solidFill>
              <a:latin typeface="Quire Sans Pro" pitchFamily="34" charset="0"/>
            </a:rPr>
            <a:t>Board members are expected to act as volunteer fundraisers for the organization.</a:t>
          </a:r>
          <a:endParaRPr lang="en-US" sz="1400" b="0" dirty="0">
            <a:solidFill>
              <a:schemeClr val="accent3"/>
            </a:solidFill>
            <a:latin typeface="Quire Sans Pro" pitchFamily="34" charset="0"/>
          </a:endParaRPr>
        </a:p>
      </dgm:t>
    </dgm:pt>
    <dgm:pt modelId="{D8D06378-FE30-40BF-91D7-DAC532AA1D5D}" type="parTrans" cxnId="{70552B4E-8F35-44F2-AB1E-D93BA974DE23}">
      <dgm:prSet/>
      <dgm:spPr/>
      <dgm:t>
        <a:bodyPr/>
        <a:lstStyle/>
        <a:p>
          <a:endParaRPr lang="en-US"/>
        </a:p>
      </dgm:t>
    </dgm:pt>
    <dgm:pt modelId="{D010A998-7DFE-488E-8E4B-79FE2A63F812}" type="sibTrans" cxnId="{70552B4E-8F35-44F2-AB1E-D93BA974DE23}">
      <dgm:prSet/>
      <dgm:spPr/>
      <dgm:t>
        <a:bodyPr/>
        <a:lstStyle/>
        <a:p>
          <a:endParaRPr lang="en-US"/>
        </a:p>
      </dgm:t>
    </dgm:pt>
    <dgm:pt modelId="{AAE8D4C9-7EDF-407C-A464-B5E470D5B26D}">
      <dgm:prSet custT="1"/>
      <dgm:spPr/>
      <dgm:t>
        <a:bodyPr lIns="73152" tIns="73152" rIns="73152" bIns="73152"/>
        <a:lstStyle/>
        <a:p>
          <a:pPr>
            <a:lnSpc>
              <a:spcPct val="100000"/>
            </a:lnSpc>
            <a:spcAft>
              <a:spcPts val="0"/>
            </a:spcAft>
          </a:pPr>
          <a:r>
            <a:rPr lang="en-US" sz="1400" b="0" dirty="0" smtClean="0">
              <a:latin typeface="Quire Sans Pro" pitchFamily="34" charset="0"/>
            </a:rPr>
            <a:t>Board members are responsible for ensuring the organization’s finances are in order. </a:t>
          </a:r>
        </a:p>
      </dgm:t>
    </dgm:pt>
    <dgm:pt modelId="{1B77DC56-F8BA-4BF5-A1F9-0D8EF837EEB1}" type="parTrans" cxnId="{8DE14B69-7110-4E48-A81F-E317827B5562}">
      <dgm:prSet/>
      <dgm:spPr/>
      <dgm:t>
        <a:bodyPr/>
        <a:lstStyle/>
        <a:p>
          <a:endParaRPr lang="en-US"/>
        </a:p>
      </dgm:t>
    </dgm:pt>
    <dgm:pt modelId="{9ED23F2F-35C6-4830-9895-D50F5D42DF61}" type="sibTrans" cxnId="{8DE14B69-7110-4E48-A81F-E317827B5562}">
      <dgm:prSet/>
      <dgm:spPr/>
      <dgm:t>
        <a:bodyPr/>
        <a:lstStyle/>
        <a:p>
          <a:endParaRPr lang="en-US"/>
        </a:p>
      </dgm:t>
    </dgm:pt>
    <dgm:pt modelId="{E2D45FF8-0A74-4A89-835B-76D42C5DF03A}">
      <dgm:prSet custT="1"/>
      <dgm:spPr/>
      <dgm:t>
        <a:bodyPr/>
        <a:lstStyle/>
        <a:p>
          <a:pPr>
            <a:lnSpc>
              <a:spcPct val="100000"/>
            </a:lnSpc>
            <a:spcAft>
              <a:spcPts val="0"/>
            </a:spcAft>
          </a:pPr>
          <a:r>
            <a:rPr lang="en-US" sz="2200" b="0" dirty="0" smtClean="0">
              <a:latin typeface="Quire Sans Pro" pitchFamily="34" charset="0"/>
            </a:rPr>
            <a:t>Ethics &amp; Accountability</a:t>
          </a:r>
          <a:endParaRPr lang="en-US" sz="2200" b="0" dirty="0">
            <a:latin typeface="Quire Sans Pro" pitchFamily="34" charset="0"/>
          </a:endParaRPr>
        </a:p>
      </dgm:t>
    </dgm:pt>
    <dgm:pt modelId="{C04FC4FB-D5C0-4C2A-95A0-5B1EDA112F6D}" type="parTrans" cxnId="{A9E9EBD5-DAD8-4968-B456-307AE5FD472A}">
      <dgm:prSet/>
      <dgm:spPr/>
      <dgm:t>
        <a:bodyPr/>
        <a:lstStyle/>
        <a:p>
          <a:endParaRPr lang="en-US"/>
        </a:p>
      </dgm:t>
    </dgm:pt>
    <dgm:pt modelId="{8AF87D64-5ABB-4FE3-94BC-A8AD5EA7B97E}" type="sibTrans" cxnId="{A9E9EBD5-DAD8-4968-B456-307AE5FD472A}">
      <dgm:prSet/>
      <dgm:spPr/>
      <dgm:t>
        <a:bodyPr/>
        <a:lstStyle/>
        <a:p>
          <a:endParaRPr lang="en-US"/>
        </a:p>
      </dgm:t>
    </dgm:pt>
    <dgm:pt modelId="{9967DC01-49BE-48AA-B15A-37B678ABABC0}">
      <dgm:prSet custT="1"/>
      <dgm:spPr/>
      <dgm:t>
        <a:bodyPr/>
        <a:lstStyle/>
        <a:p>
          <a:pPr>
            <a:lnSpc>
              <a:spcPct val="100000"/>
            </a:lnSpc>
            <a:spcAft>
              <a:spcPts val="0"/>
            </a:spcAft>
          </a:pPr>
          <a:r>
            <a:rPr lang="en-US" sz="1400" b="0" dirty="0" smtClean="0">
              <a:latin typeface="Quire Sans Pro" pitchFamily="34" charset="0"/>
            </a:rPr>
            <a:t>The board and individual board members are responsible for ensuring the public’s trust as a part of their fiduciary responsibility.</a:t>
          </a:r>
          <a:endParaRPr lang="en-US" sz="1400" b="0" dirty="0">
            <a:latin typeface="Quire Sans Pro" pitchFamily="34" charset="0"/>
          </a:endParaRPr>
        </a:p>
      </dgm:t>
    </dgm:pt>
    <dgm:pt modelId="{DE48276D-2EDA-4B66-BF4B-C796B014CAEC}" type="parTrans" cxnId="{533DF665-ECF4-4EC9-9ED0-D36D855C590B}">
      <dgm:prSet/>
      <dgm:spPr/>
      <dgm:t>
        <a:bodyPr/>
        <a:lstStyle/>
        <a:p>
          <a:endParaRPr lang="en-US"/>
        </a:p>
      </dgm:t>
    </dgm:pt>
    <dgm:pt modelId="{3BE8AA9D-1FF4-461A-BBD9-8AB680F16974}" type="sibTrans" cxnId="{533DF665-ECF4-4EC9-9ED0-D36D855C590B}">
      <dgm:prSet/>
      <dgm:spPr/>
      <dgm:t>
        <a:bodyPr/>
        <a:lstStyle/>
        <a:p>
          <a:endParaRPr lang="en-US"/>
        </a:p>
      </dgm:t>
    </dgm:pt>
    <dgm:pt modelId="{4E2E7F08-F5C3-41DD-956C-8869C2D4455A}">
      <dgm:prSet custT="1"/>
      <dgm:spPr/>
      <dgm:t>
        <a:bodyPr/>
        <a:lstStyle/>
        <a:p>
          <a:pPr>
            <a:lnSpc>
              <a:spcPct val="100000"/>
            </a:lnSpc>
            <a:spcAft>
              <a:spcPts val="0"/>
            </a:spcAft>
          </a:pPr>
          <a:r>
            <a:rPr lang="en-US" sz="1400" b="0" dirty="0" smtClean="0">
              <a:latin typeface="Quire Sans Pro" pitchFamily="34" charset="0"/>
            </a:rPr>
            <a:t>The board must ensure that the organization is acting ethically in the way that it is raising and spending funds, and is communicating honestly with the public.</a:t>
          </a:r>
          <a:endParaRPr lang="en-US" sz="1400" b="0" dirty="0">
            <a:latin typeface="Quire Sans Pro" pitchFamily="34" charset="0"/>
          </a:endParaRPr>
        </a:p>
      </dgm:t>
    </dgm:pt>
    <dgm:pt modelId="{EF2A5AC3-5E1F-4A4C-955C-DE02BF62A9B6}" type="parTrans" cxnId="{23F6821C-3EA3-45B5-B88C-9B6A7BBD4FD9}">
      <dgm:prSet/>
      <dgm:spPr/>
      <dgm:t>
        <a:bodyPr/>
        <a:lstStyle/>
        <a:p>
          <a:endParaRPr lang="en-US"/>
        </a:p>
      </dgm:t>
    </dgm:pt>
    <dgm:pt modelId="{3E58071E-90C6-4853-A95F-7D8DEC944A32}" type="sibTrans" cxnId="{23F6821C-3EA3-45B5-B88C-9B6A7BBD4FD9}">
      <dgm:prSet/>
      <dgm:spPr/>
      <dgm:t>
        <a:bodyPr/>
        <a:lstStyle/>
        <a:p>
          <a:endParaRPr lang="en-US"/>
        </a:p>
      </dgm:t>
    </dgm:pt>
    <dgm:pt modelId="{5A9A7D1C-BE31-4EA6-B028-E99C3D03DC53}">
      <dgm:prSet custT="1"/>
      <dgm:spPr/>
      <dgm:t>
        <a:bodyPr lIns="73152" tIns="73152" rIns="73152" bIns="73152"/>
        <a:lstStyle/>
        <a:p>
          <a:pPr>
            <a:lnSpc>
              <a:spcPct val="100000"/>
            </a:lnSpc>
            <a:spcAft>
              <a:spcPts val="0"/>
            </a:spcAft>
          </a:pPr>
          <a:r>
            <a:rPr lang="en-US" sz="1400" b="0" dirty="0" smtClean="0">
              <a:latin typeface="Quire Sans Pro" pitchFamily="34" charset="0"/>
            </a:rPr>
            <a:t>The board must make sure that the organization has the money it needs to sustain its mission, that it is spending resources wisely, and that it has a reasonable  plan for sustaining programs into the future. </a:t>
          </a:r>
        </a:p>
      </dgm:t>
    </dgm:pt>
    <dgm:pt modelId="{8FB4AC47-13FC-4683-8724-704223954727}" type="parTrans" cxnId="{0FDB53F2-C153-4BA8-8C5D-423E73DC7B78}">
      <dgm:prSet/>
      <dgm:spPr/>
      <dgm:t>
        <a:bodyPr/>
        <a:lstStyle/>
        <a:p>
          <a:endParaRPr lang="en-US"/>
        </a:p>
      </dgm:t>
    </dgm:pt>
    <dgm:pt modelId="{5CED9327-5C5E-49B4-9C4A-FD0942D354DD}" type="sibTrans" cxnId="{0FDB53F2-C153-4BA8-8C5D-423E73DC7B78}">
      <dgm:prSet/>
      <dgm:spPr/>
      <dgm:t>
        <a:bodyPr/>
        <a:lstStyle/>
        <a:p>
          <a:endParaRPr lang="en-US"/>
        </a:p>
      </dgm:t>
    </dgm:pt>
    <dgm:pt modelId="{BDB44C83-599B-4F2C-B0C6-FD1DCCDD523B}">
      <dgm:prSet custT="1"/>
      <dgm:spPr>
        <a:ln>
          <a:solidFill>
            <a:schemeClr val="accent3"/>
          </a:solidFill>
        </a:ln>
      </dgm:spPr>
      <dgm:t>
        <a:bodyPr lIns="73152" tIns="73152" rIns="73152" bIns="73152"/>
        <a:lstStyle/>
        <a:p>
          <a:pPr rtl="0">
            <a:lnSpc>
              <a:spcPct val="100000"/>
            </a:lnSpc>
            <a:spcAft>
              <a:spcPts val="0"/>
            </a:spcAft>
          </a:pPr>
          <a:r>
            <a:rPr lang="en-US" sz="1400" b="0" dirty="0" smtClean="0">
              <a:solidFill>
                <a:schemeClr val="accent3"/>
              </a:solidFill>
              <a:latin typeface="Quire Sans Pro" pitchFamily="34" charset="0"/>
            </a:rPr>
            <a:t>Board members should be actively involved in securing donations and making personally significant contributions in support of the organization’s mission.</a:t>
          </a:r>
          <a:endParaRPr lang="en-US" sz="1400" b="0" dirty="0">
            <a:solidFill>
              <a:schemeClr val="accent3"/>
            </a:solidFill>
            <a:latin typeface="Quire Sans Pro" pitchFamily="34" charset="0"/>
          </a:endParaRPr>
        </a:p>
      </dgm:t>
    </dgm:pt>
    <dgm:pt modelId="{FA2E98DC-2B8B-45AF-85EE-E2E8163205FB}" type="parTrans" cxnId="{EB37AC1E-5D47-4993-8395-2C3820736964}">
      <dgm:prSet/>
      <dgm:spPr/>
      <dgm:t>
        <a:bodyPr/>
        <a:lstStyle/>
        <a:p>
          <a:endParaRPr lang="en-US"/>
        </a:p>
      </dgm:t>
    </dgm:pt>
    <dgm:pt modelId="{D465B52D-BCE1-44A7-BFCC-3E078FBDB73E}" type="sibTrans" cxnId="{EB37AC1E-5D47-4993-8395-2C3820736964}">
      <dgm:prSet/>
      <dgm:spPr/>
      <dgm:t>
        <a:bodyPr/>
        <a:lstStyle/>
        <a:p>
          <a:endParaRPr lang="en-US"/>
        </a:p>
      </dgm:t>
    </dgm:pt>
    <dgm:pt modelId="{8D9453C7-2E02-4D8D-8872-5050FEC12B16}" type="pres">
      <dgm:prSet presAssocID="{B2D1D1F5-AD8D-4169-AB28-3DD7C49D74BF}" presName="linearFlow" presStyleCnt="0">
        <dgm:presLayoutVars>
          <dgm:dir/>
          <dgm:resizeHandles val="exact"/>
        </dgm:presLayoutVars>
      </dgm:prSet>
      <dgm:spPr/>
      <dgm:t>
        <a:bodyPr/>
        <a:lstStyle/>
        <a:p>
          <a:endParaRPr lang="en-US"/>
        </a:p>
      </dgm:t>
    </dgm:pt>
    <dgm:pt modelId="{D3938B93-C399-40AB-A382-E00971C91102}" type="pres">
      <dgm:prSet presAssocID="{E2D45FF8-0A74-4A89-835B-76D42C5DF03A}" presName="composite" presStyleCnt="0"/>
      <dgm:spPr/>
    </dgm:pt>
    <dgm:pt modelId="{69B4477D-55E2-4AB9-A3E9-34E719428C7E}" type="pres">
      <dgm:prSet presAssocID="{E2D45FF8-0A74-4A89-835B-76D42C5DF03A}" presName="imgShp" presStyleLbl="fgImgPlace1" presStyleIdx="0" presStyleCnt="3" custScaleX="74322" custScaleY="74322" custLinFactNeighborX="-54949" custLinFactNeighborY="0"/>
      <dgm:spPr>
        <a:blipFill>
          <a:blip xmlns:r="http://schemas.openxmlformats.org/officeDocument/2006/relationships" r:embed="rId1">
            <a:extLst>
              <a:ext uri="{28A0092B-C50C-407E-A947-70E740481C1C}">
                <a14:useLocalDpi xmlns:a14="http://schemas.microsoft.com/office/drawing/2010/main" val="0"/>
              </a:ext>
            </a:extLst>
          </a:blip>
          <a:srcRect/>
          <a:stretch>
            <a:fillRect l="-15000" r="-15000"/>
          </a:stretch>
        </a:blipFill>
      </dgm:spPr>
      <dgm:t>
        <a:bodyPr/>
        <a:lstStyle/>
        <a:p>
          <a:endParaRPr lang="en-US"/>
        </a:p>
      </dgm:t>
    </dgm:pt>
    <dgm:pt modelId="{78A6DE82-73C5-4C0B-9BEB-59FA8487E6AC}" type="pres">
      <dgm:prSet presAssocID="{E2D45FF8-0A74-4A89-835B-76D42C5DF03A}" presName="txShp" presStyleLbl="node1" presStyleIdx="0" presStyleCnt="3" custScaleX="139915" custLinFactNeighborX="5231">
        <dgm:presLayoutVars>
          <dgm:bulletEnabled val="1"/>
        </dgm:presLayoutVars>
      </dgm:prSet>
      <dgm:spPr/>
      <dgm:t>
        <a:bodyPr/>
        <a:lstStyle/>
        <a:p>
          <a:endParaRPr lang="en-US"/>
        </a:p>
      </dgm:t>
    </dgm:pt>
    <dgm:pt modelId="{62CC6845-DF41-4633-B03F-ECB637D267D3}" type="pres">
      <dgm:prSet presAssocID="{8AF87D64-5ABB-4FE3-94BC-A8AD5EA7B97E}" presName="spacing" presStyleCnt="0"/>
      <dgm:spPr/>
    </dgm:pt>
    <dgm:pt modelId="{3E3DF857-3B56-4846-A4A0-34C8F760CFF8}" type="pres">
      <dgm:prSet presAssocID="{62EFB8AC-5C84-4DB6-93D8-E416CDC200E0}" presName="composite" presStyleCnt="0"/>
      <dgm:spPr/>
    </dgm:pt>
    <dgm:pt modelId="{739087C4-B3EE-49F7-A724-861767CF335D}" type="pres">
      <dgm:prSet presAssocID="{62EFB8AC-5C84-4DB6-93D8-E416CDC200E0}" presName="imgShp" presStyleLbl="fgImgPlace1" presStyleIdx="1" presStyleCnt="3" custScaleX="76333" custScaleY="76333" custLinFactNeighborX="-55026"/>
      <dgm:spPr>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dgm:spPr>
      <dgm:t>
        <a:bodyPr/>
        <a:lstStyle/>
        <a:p>
          <a:endParaRPr lang="en-US"/>
        </a:p>
      </dgm:t>
    </dgm:pt>
    <dgm:pt modelId="{4DD6DBCB-2896-4114-9D6E-81A6B0D9460D}" type="pres">
      <dgm:prSet presAssocID="{62EFB8AC-5C84-4DB6-93D8-E416CDC200E0}" presName="txShp" presStyleLbl="node1" presStyleIdx="1" presStyleCnt="3" custScaleX="139915" custLinFactNeighborX="5231">
        <dgm:presLayoutVars>
          <dgm:bulletEnabled val="1"/>
        </dgm:presLayoutVars>
      </dgm:prSet>
      <dgm:spPr/>
      <dgm:t>
        <a:bodyPr/>
        <a:lstStyle/>
        <a:p>
          <a:endParaRPr lang="en-US"/>
        </a:p>
      </dgm:t>
    </dgm:pt>
    <dgm:pt modelId="{C09CC09C-2E61-466A-BE0C-576D88F90AE0}" type="pres">
      <dgm:prSet presAssocID="{8460097C-F03E-4649-8F4A-80A7C690678D}" presName="spacing" presStyleCnt="0"/>
      <dgm:spPr/>
    </dgm:pt>
    <dgm:pt modelId="{7359AD2F-2464-4681-A7A3-86DDA1EE7743}" type="pres">
      <dgm:prSet presAssocID="{FD6238CD-2042-4403-A6AB-0063F00CFAF1}" presName="composite" presStyleCnt="0"/>
      <dgm:spPr/>
    </dgm:pt>
    <dgm:pt modelId="{41DA19E4-7726-49E1-81F7-F29FA684CBFE}" type="pres">
      <dgm:prSet presAssocID="{FD6238CD-2042-4403-A6AB-0063F00CFAF1}" presName="imgShp" presStyleLbl="fgImgPlace1" presStyleIdx="2" presStyleCnt="3" custScaleX="74475" custScaleY="74475" custLinFactNeighborX="-55026"/>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a:solidFill>
            <a:schemeClr val="accent3"/>
          </a:solidFill>
        </a:ln>
      </dgm:spPr>
      <dgm:t>
        <a:bodyPr/>
        <a:lstStyle/>
        <a:p>
          <a:endParaRPr lang="en-US"/>
        </a:p>
      </dgm:t>
    </dgm:pt>
    <dgm:pt modelId="{F6243DAA-6CEB-4D9A-AEBE-581FBC49DFC4}" type="pres">
      <dgm:prSet presAssocID="{FD6238CD-2042-4403-A6AB-0063F00CFAF1}" presName="txShp" presStyleLbl="node1" presStyleIdx="2" presStyleCnt="3" custScaleX="139915" custLinFactNeighborX="5231">
        <dgm:presLayoutVars>
          <dgm:bulletEnabled val="1"/>
        </dgm:presLayoutVars>
      </dgm:prSet>
      <dgm:spPr/>
      <dgm:t>
        <a:bodyPr/>
        <a:lstStyle/>
        <a:p>
          <a:endParaRPr lang="en-US"/>
        </a:p>
      </dgm:t>
    </dgm:pt>
  </dgm:ptLst>
  <dgm:cxnLst>
    <dgm:cxn modelId="{EB37AC1E-5D47-4993-8395-2C3820736964}" srcId="{FD6238CD-2042-4403-A6AB-0063F00CFAF1}" destId="{BDB44C83-599B-4F2C-B0C6-FD1DCCDD523B}" srcOrd="1" destOrd="0" parTransId="{FA2E98DC-2B8B-45AF-85EE-E2E8163205FB}" sibTransId="{D465B52D-BCE1-44A7-BFCC-3E078FBDB73E}"/>
    <dgm:cxn modelId="{EE92E0E1-2BB2-4E4C-8344-9B67E0974354}" type="presOf" srcId="{E2D45FF8-0A74-4A89-835B-76D42C5DF03A}" destId="{78A6DE82-73C5-4C0B-9BEB-59FA8487E6AC}" srcOrd="0" destOrd="0" presId="urn:microsoft.com/office/officeart/2005/8/layout/vList3"/>
    <dgm:cxn modelId="{FFDFE367-8A18-4FDE-B407-05E3B47CCBB8}" type="presOf" srcId="{BDB44C83-599B-4F2C-B0C6-FD1DCCDD523B}" destId="{F6243DAA-6CEB-4D9A-AEBE-581FBC49DFC4}" srcOrd="0" destOrd="2" presId="urn:microsoft.com/office/officeart/2005/8/layout/vList3"/>
    <dgm:cxn modelId="{533DF665-ECF4-4EC9-9ED0-D36D855C590B}" srcId="{E2D45FF8-0A74-4A89-835B-76D42C5DF03A}" destId="{9967DC01-49BE-48AA-B15A-37B678ABABC0}" srcOrd="0" destOrd="0" parTransId="{DE48276D-2EDA-4B66-BF4B-C796B014CAEC}" sibTransId="{3BE8AA9D-1FF4-461A-BBD9-8AB680F16974}"/>
    <dgm:cxn modelId="{0AE7AAC1-95F3-495F-B99C-B1D0A17EC1A4}" type="presOf" srcId="{FD6238CD-2042-4403-A6AB-0063F00CFAF1}" destId="{F6243DAA-6CEB-4D9A-AEBE-581FBC49DFC4}" srcOrd="0" destOrd="0" presId="urn:microsoft.com/office/officeart/2005/8/layout/vList3"/>
    <dgm:cxn modelId="{682A7A3A-862D-4F42-BFCF-1AD005E5CB08}" type="presOf" srcId="{5A9A7D1C-BE31-4EA6-B028-E99C3D03DC53}" destId="{4DD6DBCB-2896-4114-9D6E-81A6B0D9460D}" srcOrd="0" destOrd="2" presId="urn:microsoft.com/office/officeart/2005/8/layout/vList3"/>
    <dgm:cxn modelId="{A9E9EBD5-DAD8-4968-B456-307AE5FD472A}" srcId="{B2D1D1F5-AD8D-4169-AB28-3DD7C49D74BF}" destId="{E2D45FF8-0A74-4A89-835B-76D42C5DF03A}" srcOrd="0" destOrd="0" parTransId="{C04FC4FB-D5C0-4C2A-95A0-5B1EDA112F6D}" sibTransId="{8AF87D64-5ABB-4FE3-94BC-A8AD5EA7B97E}"/>
    <dgm:cxn modelId="{0FDB53F2-C153-4BA8-8C5D-423E73DC7B78}" srcId="{62EFB8AC-5C84-4DB6-93D8-E416CDC200E0}" destId="{5A9A7D1C-BE31-4EA6-B028-E99C3D03DC53}" srcOrd="1" destOrd="0" parTransId="{8FB4AC47-13FC-4683-8724-704223954727}" sibTransId="{5CED9327-5C5E-49B4-9C4A-FD0942D354DD}"/>
    <dgm:cxn modelId="{81CA69C0-A7D4-4585-9B65-F07DF2BAB0E1}" type="presOf" srcId="{AAE8D4C9-7EDF-407C-A464-B5E470D5B26D}" destId="{4DD6DBCB-2896-4114-9D6E-81A6B0D9460D}" srcOrd="0" destOrd="1" presId="urn:microsoft.com/office/officeart/2005/8/layout/vList3"/>
    <dgm:cxn modelId="{F44E444C-8FAF-4755-816F-3779AC9D890E}" type="presOf" srcId="{A5352BE7-64AA-4D38-AD04-77CCCA97E3E9}" destId="{F6243DAA-6CEB-4D9A-AEBE-581FBC49DFC4}" srcOrd="0" destOrd="1" presId="urn:microsoft.com/office/officeart/2005/8/layout/vList3"/>
    <dgm:cxn modelId="{8FC69C29-D628-4D3F-AEE8-6FCB72F6E5BB}" type="presOf" srcId="{B2D1D1F5-AD8D-4169-AB28-3DD7C49D74BF}" destId="{8D9453C7-2E02-4D8D-8872-5050FEC12B16}" srcOrd="0" destOrd="0" presId="urn:microsoft.com/office/officeart/2005/8/layout/vList3"/>
    <dgm:cxn modelId="{8865E6B2-F644-47AD-BD2E-296497DFF4AE}" type="presOf" srcId="{4E2E7F08-F5C3-41DD-956C-8869C2D4455A}" destId="{78A6DE82-73C5-4C0B-9BEB-59FA8487E6AC}" srcOrd="0" destOrd="2" presId="urn:microsoft.com/office/officeart/2005/8/layout/vList3"/>
    <dgm:cxn modelId="{01D1836A-A017-46A8-AD59-8C63BAD19951}" type="presOf" srcId="{62EFB8AC-5C84-4DB6-93D8-E416CDC200E0}" destId="{4DD6DBCB-2896-4114-9D6E-81A6B0D9460D}" srcOrd="0" destOrd="0" presId="urn:microsoft.com/office/officeart/2005/8/layout/vList3"/>
    <dgm:cxn modelId="{3A78CF27-71B3-45C6-A9CA-2CC570E20551}" srcId="{B2D1D1F5-AD8D-4169-AB28-3DD7C49D74BF}" destId="{62EFB8AC-5C84-4DB6-93D8-E416CDC200E0}" srcOrd="1" destOrd="0" parTransId="{98FB6EAA-1325-42C6-9B03-004C087F128B}" sibTransId="{8460097C-F03E-4649-8F4A-80A7C690678D}"/>
    <dgm:cxn modelId="{8DE14B69-7110-4E48-A81F-E317827B5562}" srcId="{62EFB8AC-5C84-4DB6-93D8-E416CDC200E0}" destId="{AAE8D4C9-7EDF-407C-A464-B5E470D5B26D}" srcOrd="0" destOrd="0" parTransId="{1B77DC56-F8BA-4BF5-A1F9-0D8EF837EEB1}" sibTransId="{9ED23F2F-35C6-4830-9895-D50F5D42DF61}"/>
    <dgm:cxn modelId="{9435E2AA-DAB2-4425-A44F-4CD077E173CC}" srcId="{B2D1D1F5-AD8D-4169-AB28-3DD7C49D74BF}" destId="{FD6238CD-2042-4403-A6AB-0063F00CFAF1}" srcOrd="2" destOrd="0" parTransId="{2489CD63-73F9-470C-8EB1-0BBF788B3B78}" sibTransId="{D5CC62AD-FD2D-4706-AA54-923C8FA386D2}"/>
    <dgm:cxn modelId="{70552B4E-8F35-44F2-AB1E-D93BA974DE23}" srcId="{FD6238CD-2042-4403-A6AB-0063F00CFAF1}" destId="{A5352BE7-64AA-4D38-AD04-77CCCA97E3E9}" srcOrd="0" destOrd="0" parTransId="{D8D06378-FE30-40BF-91D7-DAC532AA1D5D}" sibTransId="{D010A998-7DFE-488E-8E4B-79FE2A63F812}"/>
    <dgm:cxn modelId="{A61CE4D0-A6C1-4E5B-A8C4-91C8B48B4AFD}" type="presOf" srcId="{9967DC01-49BE-48AA-B15A-37B678ABABC0}" destId="{78A6DE82-73C5-4C0B-9BEB-59FA8487E6AC}" srcOrd="0" destOrd="1" presId="urn:microsoft.com/office/officeart/2005/8/layout/vList3"/>
    <dgm:cxn modelId="{23F6821C-3EA3-45B5-B88C-9B6A7BBD4FD9}" srcId="{E2D45FF8-0A74-4A89-835B-76D42C5DF03A}" destId="{4E2E7F08-F5C3-41DD-956C-8869C2D4455A}" srcOrd="1" destOrd="0" parTransId="{EF2A5AC3-5E1F-4A4C-955C-DE02BF62A9B6}" sibTransId="{3E58071E-90C6-4853-A95F-7D8DEC944A32}"/>
    <dgm:cxn modelId="{B0BAB4C8-521A-469D-AD80-458514B6B064}" type="presParOf" srcId="{8D9453C7-2E02-4D8D-8872-5050FEC12B16}" destId="{D3938B93-C399-40AB-A382-E00971C91102}" srcOrd="0" destOrd="0" presId="urn:microsoft.com/office/officeart/2005/8/layout/vList3"/>
    <dgm:cxn modelId="{5C461A3A-6B44-4F11-9754-917B7D22EA56}" type="presParOf" srcId="{D3938B93-C399-40AB-A382-E00971C91102}" destId="{69B4477D-55E2-4AB9-A3E9-34E719428C7E}" srcOrd="0" destOrd="0" presId="urn:microsoft.com/office/officeart/2005/8/layout/vList3"/>
    <dgm:cxn modelId="{C5EFBCB7-8882-4395-ABC6-CFD995A9E6C5}" type="presParOf" srcId="{D3938B93-C399-40AB-A382-E00971C91102}" destId="{78A6DE82-73C5-4C0B-9BEB-59FA8487E6AC}" srcOrd="1" destOrd="0" presId="urn:microsoft.com/office/officeart/2005/8/layout/vList3"/>
    <dgm:cxn modelId="{7ACAD917-9C64-4D5C-A907-84857C4B22D4}" type="presParOf" srcId="{8D9453C7-2E02-4D8D-8872-5050FEC12B16}" destId="{62CC6845-DF41-4633-B03F-ECB637D267D3}" srcOrd="1" destOrd="0" presId="urn:microsoft.com/office/officeart/2005/8/layout/vList3"/>
    <dgm:cxn modelId="{C03F0058-EAD7-4CD6-998D-C71CBB315B9A}" type="presParOf" srcId="{8D9453C7-2E02-4D8D-8872-5050FEC12B16}" destId="{3E3DF857-3B56-4846-A4A0-34C8F760CFF8}" srcOrd="2" destOrd="0" presId="urn:microsoft.com/office/officeart/2005/8/layout/vList3"/>
    <dgm:cxn modelId="{E9F438B3-3562-458D-BFB1-922F1137A612}" type="presParOf" srcId="{3E3DF857-3B56-4846-A4A0-34C8F760CFF8}" destId="{739087C4-B3EE-49F7-A724-861767CF335D}" srcOrd="0" destOrd="0" presId="urn:microsoft.com/office/officeart/2005/8/layout/vList3"/>
    <dgm:cxn modelId="{B5ABD4B2-7FD9-4C34-B58C-CE280D5CA53B}" type="presParOf" srcId="{3E3DF857-3B56-4846-A4A0-34C8F760CFF8}" destId="{4DD6DBCB-2896-4114-9D6E-81A6B0D9460D}" srcOrd="1" destOrd="0" presId="urn:microsoft.com/office/officeart/2005/8/layout/vList3"/>
    <dgm:cxn modelId="{5CEA1C03-76CE-448C-B0A4-DB4837ABBBF1}" type="presParOf" srcId="{8D9453C7-2E02-4D8D-8872-5050FEC12B16}" destId="{C09CC09C-2E61-466A-BE0C-576D88F90AE0}" srcOrd="3" destOrd="0" presId="urn:microsoft.com/office/officeart/2005/8/layout/vList3"/>
    <dgm:cxn modelId="{4E33885A-2DCD-42EE-BDF6-D0B42E267636}" type="presParOf" srcId="{8D9453C7-2E02-4D8D-8872-5050FEC12B16}" destId="{7359AD2F-2464-4681-A7A3-86DDA1EE7743}" srcOrd="4" destOrd="0" presId="urn:microsoft.com/office/officeart/2005/8/layout/vList3"/>
    <dgm:cxn modelId="{11327BFD-309F-4ACC-BE52-E7F1F7B8CDE1}" type="presParOf" srcId="{7359AD2F-2464-4681-A7A3-86DDA1EE7743}" destId="{41DA19E4-7726-49E1-81F7-F29FA684CBFE}" srcOrd="0" destOrd="0" presId="urn:microsoft.com/office/officeart/2005/8/layout/vList3"/>
    <dgm:cxn modelId="{1A57E6F9-6ADB-4AFA-93D8-5624B12915E7}" type="presParOf" srcId="{7359AD2F-2464-4681-A7A3-86DDA1EE7743}" destId="{F6243DAA-6CEB-4D9A-AEBE-581FBC49DFC4}"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BE5CAF-4DE9-4D87-98B5-638BD1B1E9CA}" type="doc">
      <dgm:prSet loTypeId="urn:microsoft.com/office/officeart/2005/8/layout/gear1" loCatId="process" qsTypeId="urn:microsoft.com/office/officeart/2005/8/quickstyle/simple1" qsCatId="simple" csTypeId="urn:microsoft.com/office/officeart/2005/8/colors/colorful1" csCatId="colorful" phldr="1"/>
      <dgm:spPr/>
      <dgm:t>
        <a:bodyPr/>
        <a:lstStyle/>
        <a:p>
          <a:endParaRPr lang="en-US"/>
        </a:p>
      </dgm:t>
    </dgm:pt>
    <dgm:pt modelId="{025457A7-BB08-4F35-BB2C-81BCE34D1F25}">
      <dgm:prSet phldrT="[Text]"/>
      <dgm:spPr/>
      <dgm:t>
        <a:bodyPr/>
        <a:lstStyle/>
        <a:p>
          <a:r>
            <a:rPr lang="en-US" dirty="0" smtClean="0">
              <a:latin typeface="Quire Sans Pro" pitchFamily="34" charset="0"/>
            </a:rPr>
            <a:t>Do we have enough support to fund our mission?</a:t>
          </a:r>
          <a:endParaRPr lang="en-US" dirty="0">
            <a:latin typeface="Quire Sans Pro" pitchFamily="34" charset="0"/>
          </a:endParaRPr>
        </a:p>
      </dgm:t>
    </dgm:pt>
    <dgm:pt modelId="{D25A764E-DBC1-4D75-9409-3D9D4E9E17DE}" type="parTrans" cxnId="{02065000-836A-475A-9931-23A59DE46AAA}">
      <dgm:prSet/>
      <dgm:spPr/>
      <dgm:t>
        <a:bodyPr/>
        <a:lstStyle/>
        <a:p>
          <a:endParaRPr lang="en-US">
            <a:latin typeface="Quire Sans Pro" pitchFamily="34" charset="0"/>
          </a:endParaRPr>
        </a:p>
      </dgm:t>
    </dgm:pt>
    <dgm:pt modelId="{B5247351-5B14-4468-97B2-DC2E7848CBE0}" type="sibTrans" cxnId="{02065000-836A-475A-9931-23A59DE46AAA}">
      <dgm:prSet/>
      <dgm:spPr/>
      <dgm:t>
        <a:bodyPr/>
        <a:lstStyle/>
        <a:p>
          <a:endParaRPr lang="en-US">
            <a:latin typeface="Quire Sans Pro" pitchFamily="34" charset="0"/>
          </a:endParaRPr>
        </a:p>
      </dgm:t>
    </dgm:pt>
    <dgm:pt modelId="{60D3BCF5-08E2-45AA-B4EA-85B5E87D8B03}">
      <dgm:prSet phldrT="[Text]"/>
      <dgm:spPr/>
      <dgm:t>
        <a:bodyPr/>
        <a:lstStyle/>
        <a:p>
          <a:r>
            <a:rPr lang="en-US" dirty="0" smtClean="0">
              <a:solidFill>
                <a:schemeClr val="bg2"/>
              </a:solidFill>
              <a:latin typeface="Quire Sans Pro" pitchFamily="34" charset="0"/>
            </a:rPr>
            <a:t>Are we investing in growth?</a:t>
          </a:r>
          <a:endParaRPr lang="en-US" dirty="0">
            <a:solidFill>
              <a:schemeClr val="bg2"/>
            </a:solidFill>
            <a:latin typeface="Quire Sans Pro" pitchFamily="34" charset="0"/>
          </a:endParaRPr>
        </a:p>
      </dgm:t>
    </dgm:pt>
    <dgm:pt modelId="{B1871032-D751-4F42-A874-04CE06DF8071}" type="parTrans" cxnId="{E0F797A8-9EAC-4829-B72C-8343EE40C2F4}">
      <dgm:prSet/>
      <dgm:spPr/>
      <dgm:t>
        <a:bodyPr/>
        <a:lstStyle/>
        <a:p>
          <a:endParaRPr lang="en-US">
            <a:latin typeface="Quire Sans Pro" pitchFamily="34" charset="0"/>
          </a:endParaRPr>
        </a:p>
      </dgm:t>
    </dgm:pt>
    <dgm:pt modelId="{C16E9193-BDAB-4C74-B391-336952545CE3}" type="sibTrans" cxnId="{E0F797A8-9EAC-4829-B72C-8343EE40C2F4}">
      <dgm:prSet/>
      <dgm:spPr/>
      <dgm:t>
        <a:bodyPr/>
        <a:lstStyle/>
        <a:p>
          <a:endParaRPr lang="en-US">
            <a:latin typeface="Quire Sans Pro" pitchFamily="34" charset="0"/>
          </a:endParaRPr>
        </a:p>
      </dgm:t>
    </dgm:pt>
    <dgm:pt modelId="{5A61FB95-E3DC-41B5-AB0D-644373D068A4}">
      <dgm:prSet phldrT="[Text]"/>
      <dgm:spPr/>
      <dgm:t>
        <a:bodyPr/>
        <a:lstStyle/>
        <a:p>
          <a:r>
            <a:rPr lang="en-US" dirty="0" smtClean="0">
              <a:latin typeface="Quire Sans Pro" pitchFamily="34" charset="0"/>
            </a:rPr>
            <a:t>Are our fundraising practices ethical?</a:t>
          </a:r>
          <a:endParaRPr lang="en-US" dirty="0">
            <a:latin typeface="Quire Sans Pro" pitchFamily="34" charset="0"/>
          </a:endParaRPr>
        </a:p>
      </dgm:t>
    </dgm:pt>
    <dgm:pt modelId="{72794F8E-DE8D-4235-885E-0DDB6A5096F6}" type="parTrans" cxnId="{28163FF3-8579-422F-8294-7498A37A9EF7}">
      <dgm:prSet/>
      <dgm:spPr/>
      <dgm:t>
        <a:bodyPr/>
        <a:lstStyle/>
        <a:p>
          <a:endParaRPr lang="en-US">
            <a:latin typeface="Quire Sans Pro" pitchFamily="34" charset="0"/>
          </a:endParaRPr>
        </a:p>
      </dgm:t>
    </dgm:pt>
    <dgm:pt modelId="{9C862753-90B5-4FFA-BAF6-B8EC60379C87}" type="sibTrans" cxnId="{28163FF3-8579-422F-8294-7498A37A9EF7}">
      <dgm:prSet/>
      <dgm:spPr/>
      <dgm:t>
        <a:bodyPr/>
        <a:lstStyle/>
        <a:p>
          <a:endParaRPr lang="en-US">
            <a:latin typeface="Quire Sans Pro" pitchFamily="34" charset="0"/>
          </a:endParaRPr>
        </a:p>
      </dgm:t>
    </dgm:pt>
    <dgm:pt modelId="{8894860A-DC11-4307-998D-6BE0329D8F4E}" type="pres">
      <dgm:prSet presAssocID="{0ABE5CAF-4DE9-4D87-98B5-638BD1B1E9CA}" presName="composite" presStyleCnt="0">
        <dgm:presLayoutVars>
          <dgm:chMax val="3"/>
          <dgm:animLvl val="lvl"/>
          <dgm:resizeHandles val="exact"/>
        </dgm:presLayoutVars>
      </dgm:prSet>
      <dgm:spPr/>
      <dgm:t>
        <a:bodyPr/>
        <a:lstStyle/>
        <a:p>
          <a:endParaRPr lang="en-US"/>
        </a:p>
      </dgm:t>
    </dgm:pt>
    <dgm:pt modelId="{5FFCFB18-FF6B-4071-B9B7-555684D27629}" type="pres">
      <dgm:prSet presAssocID="{025457A7-BB08-4F35-BB2C-81BCE34D1F25}" presName="gear1" presStyleLbl="node1" presStyleIdx="0" presStyleCnt="3" custLinFactNeighborX="-35103">
        <dgm:presLayoutVars>
          <dgm:chMax val="1"/>
          <dgm:bulletEnabled val="1"/>
        </dgm:presLayoutVars>
      </dgm:prSet>
      <dgm:spPr/>
      <dgm:t>
        <a:bodyPr/>
        <a:lstStyle/>
        <a:p>
          <a:endParaRPr lang="en-US"/>
        </a:p>
      </dgm:t>
    </dgm:pt>
    <dgm:pt modelId="{6E35EBCE-65DF-4B1D-B0AD-9DB87F17C1A2}" type="pres">
      <dgm:prSet presAssocID="{025457A7-BB08-4F35-BB2C-81BCE34D1F25}" presName="gear1srcNode" presStyleLbl="node1" presStyleIdx="0" presStyleCnt="3"/>
      <dgm:spPr/>
      <dgm:t>
        <a:bodyPr/>
        <a:lstStyle/>
        <a:p>
          <a:endParaRPr lang="en-US"/>
        </a:p>
      </dgm:t>
    </dgm:pt>
    <dgm:pt modelId="{D240DC54-9229-4B36-B445-5482B1B80053}" type="pres">
      <dgm:prSet presAssocID="{025457A7-BB08-4F35-BB2C-81BCE34D1F25}" presName="gear1dstNode" presStyleLbl="node1" presStyleIdx="0" presStyleCnt="3"/>
      <dgm:spPr/>
      <dgm:t>
        <a:bodyPr/>
        <a:lstStyle/>
        <a:p>
          <a:endParaRPr lang="en-US"/>
        </a:p>
      </dgm:t>
    </dgm:pt>
    <dgm:pt modelId="{42B75433-ED09-497F-9882-FDE1BDD935F1}" type="pres">
      <dgm:prSet presAssocID="{5A61FB95-E3DC-41B5-AB0D-644373D068A4}" presName="gear2" presStyleLbl="node1" presStyleIdx="1" presStyleCnt="3" custLinFactNeighborX="-48267">
        <dgm:presLayoutVars>
          <dgm:chMax val="1"/>
          <dgm:bulletEnabled val="1"/>
        </dgm:presLayoutVars>
      </dgm:prSet>
      <dgm:spPr/>
      <dgm:t>
        <a:bodyPr/>
        <a:lstStyle/>
        <a:p>
          <a:endParaRPr lang="en-US"/>
        </a:p>
      </dgm:t>
    </dgm:pt>
    <dgm:pt modelId="{98D39A34-FBC1-4279-B97D-CE09A612D8CA}" type="pres">
      <dgm:prSet presAssocID="{5A61FB95-E3DC-41B5-AB0D-644373D068A4}" presName="gear2srcNode" presStyleLbl="node1" presStyleIdx="1" presStyleCnt="3"/>
      <dgm:spPr/>
      <dgm:t>
        <a:bodyPr/>
        <a:lstStyle/>
        <a:p>
          <a:endParaRPr lang="en-US"/>
        </a:p>
      </dgm:t>
    </dgm:pt>
    <dgm:pt modelId="{A78811A8-8D37-43B7-B26F-4717B8149204}" type="pres">
      <dgm:prSet presAssocID="{5A61FB95-E3DC-41B5-AB0D-644373D068A4}" presName="gear2dstNode" presStyleLbl="node1" presStyleIdx="1" presStyleCnt="3"/>
      <dgm:spPr/>
      <dgm:t>
        <a:bodyPr/>
        <a:lstStyle/>
        <a:p>
          <a:endParaRPr lang="en-US"/>
        </a:p>
      </dgm:t>
    </dgm:pt>
    <dgm:pt modelId="{45004AA1-8F46-432B-97FE-AFB79FDBC1A9}" type="pres">
      <dgm:prSet presAssocID="{60D3BCF5-08E2-45AA-B4EA-85B5E87D8B03}" presName="gear3" presStyleLbl="node1" presStyleIdx="2" presStyleCnt="3" custLinFactNeighborX="-40222"/>
      <dgm:spPr/>
      <dgm:t>
        <a:bodyPr/>
        <a:lstStyle/>
        <a:p>
          <a:endParaRPr lang="en-US"/>
        </a:p>
      </dgm:t>
    </dgm:pt>
    <dgm:pt modelId="{85288248-609F-46F5-8034-88E16A672080}" type="pres">
      <dgm:prSet presAssocID="{60D3BCF5-08E2-45AA-B4EA-85B5E87D8B03}" presName="gear3tx" presStyleLbl="node1" presStyleIdx="2" presStyleCnt="3">
        <dgm:presLayoutVars>
          <dgm:chMax val="1"/>
          <dgm:bulletEnabled val="1"/>
        </dgm:presLayoutVars>
      </dgm:prSet>
      <dgm:spPr/>
      <dgm:t>
        <a:bodyPr/>
        <a:lstStyle/>
        <a:p>
          <a:endParaRPr lang="en-US"/>
        </a:p>
      </dgm:t>
    </dgm:pt>
    <dgm:pt modelId="{64512662-A2AB-42A1-AAFD-8E381CB04F22}" type="pres">
      <dgm:prSet presAssocID="{60D3BCF5-08E2-45AA-B4EA-85B5E87D8B03}" presName="gear3srcNode" presStyleLbl="node1" presStyleIdx="2" presStyleCnt="3"/>
      <dgm:spPr/>
      <dgm:t>
        <a:bodyPr/>
        <a:lstStyle/>
        <a:p>
          <a:endParaRPr lang="en-US"/>
        </a:p>
      </dgm:t>
    </dgm:pt>
    <dgm:pt modelId="{4B33A6DF-5F1F-4E2E-BE84-87E226E3AF65}" type="pres">
      <dgm:prSet presAssocID="{60D3BCF5-08E2-45AA-B4EA-85B5E87D8B03}" presName="gear3dstNode" presStyleLbl="node1" presStyleIdx="2" presStyleCnt="3"/>
      <dgm:spPr/>
      <dgm:t>
        <a:bodyPr/>
        <a:lstStyle/>
        <a:p>
          <a:endParaRPr lang="en-US"/>
        </a:p>
      </dgm:t>
    </dgm:pt>
    <dgm:pt modelId="{566EA086-5A3B-4E2F-9D0E-3E2F0C846ED9}" type="pres">
      <dgm:prSet presAssocID="{B5247351-5B14-4468-97B2-DC2E7848CBE0}" presName="connector1" presStyleLbl="sibTrans2D1" presStyleIdx="0" presStyleCnt="3" custLinFactNeighborX="-27424"/>
      <dgm:spPr/>
      <dgm:t>
        <a:bodyPr/>
        <a:lstStyle/>
        <a:p>
          <a:endParaRPr lang="en-US"/>
        </a:p>
      </dgm:t>
    </dgm:pt>
    <dgm:pt modelId="{FF60C33E-02FA-4EEE-A432-D04E758E83F6}" type="pres">
      <dgm:prSet presAssocID="{9C862753-90B5-4FFA-BAF6-B8EC60379C87}" presName="connector2" presStyleLbl="sibTrans2D1" presStyleIdx="1" presStyleCnt="3" custLinFactNeighborX="-37745"/>
      <dgm:spPr/>
      <dgm:t>
        <a:bodyPr/>
        <a:lstStyle/>
        <a:p>
          <a:endParaRPr lang="en-US"/>
        </a:p>
      </dgm:t>
    </dgm:pt>
    <dgm:pt modelId="{4075DAB0-3DFD-438B-BE15-3A40E7413E2B}" type="pres">
      <dgm:prSet presAssocID="{C16E9193-BDAB-4C74-B391-336952545CE3}" presName="connector3" presStyleLbl="sibTrans2D1" presStyleIdx="2" presStyleCnt="3" custLinFactNeighborX="-35008"/>
      <dgm:spPr/>
      <dgm:t>
        <a:bodyPr/>
        <a:lstStyle/>
        <a:p>
          <a:endParaRPr lang="en-US"/>
        </a:p>
      </dgm:t>
    </dgm:pt>
  </dgm:ptLst>
  <dgm:cxnLst>
    <dgm:cxn modelId="{344E5D4B-7D82-4606-9BB0-8B75C66E2B1D}" type="presOf" srcId="{025457A7-BB08-4F35-BB2C-81BCE34D1F25}" destId="{6E35EBCE-65DF-4B1D-B0AD-9DB87F17C1A2}" srcOrd="1" destOrd="0" presId="urn:microsoft.com/office/officeart/2005/8/layout/gear1"/>
    <dgm:cxn modelId="{E0F797A8-9EAC-4829-B72C-8343EE40C2F4}" srcId="{0ABE5CAF-4DE9-4D87-98B5-638BD1B1E9CA}" destId="{60D3BCF5-08E2-45AA-B4EA-85B5E87D8B03}" srcOrd="2" destOrd="0" parTransId="{B1871032-D751-4F42-A874-04CE06DF8071}" sibTransId="{C16E9193-BDAB-4C74-B391-336952545CE3}"/>
    <dgm:cxn modelId="{FF4862EE-F15A-4751-AD03-8C8EC74966EC}" type="presOf" srcId="{5A61FB95-E3DC-41B5-AB0D-644373D068A4}" destId="{A78811A8-8D37-43B7-B26F-4717B8149204}" srcOrd="2" destOrd="0" presId="urn:microsoft.com/office/officeart/2005/8/layout/gear1"/>
    <dgm:cxn modelId="{65C02221-4E28-45AD-9446-F7E36042B7E3}" type="presOf" srcId="{0ABE5CAF-4DE9-4D87-98B5-638BD1B1E9CA}" destId="{8894860A-DC11-4307-998D-6BE0329D8F4E}" srcOrd="0" destOrd="0" presId="urn:microsoft.com/office/officeart/2005/8/layout/gear1"/>
    <dgm:cxn modelId="{72253368-D3AA-4611-BF09-0881E8D7BB07}" type="presOf" srcId="{5A61FB95-E3DC-41B5-AB0D-644373D068A4}" destId="{42B75433-ED09-497F-9882-FDE1BDD935F1}" srcOrd="0" destOrd="0" presId="urn:microsoft.com/office/officeart/2005/8/layout/gear1"/>
    <dgm:cxn modelId="{28163FF3-8579-422F-8294-7498A37A9EF7}" srcId="{0ABE5CAF-4DE9-4D87-98B5-638BD1B1E9CA}" destId="{5A61FB95-E3DC-41B5-AB0D-644373D068A4}" srcOrd="1" destOrd="0" parTransId="{72794F8E-DE8D-4235-885E-0DDB6A5096F6}" sibTransId="{9C862753-90B5-4FFA-BAF6-B8EC60379C87}"/>
    <dgm:cxn modelId="{11EA6C4B-D52F-41A1-BCF8-1FA3491ACAE3}" type="presOf" srcId="{60D3BCF5-08E2-45AA-B4EA-85B5E87D8B03}" destId="{4B33A6DF-5F1F-4E2E-BE84-87E226E3AF65}" srcOrd="3" destOrd="0" presId="urn:microsoft.com/office/officeart/2005/8/layout/gear1"/>
    <dgm:cxn modelId="{F6E8D6C1-CFDC-4C32-B21A-C21EC94AFCDF}" type="presOf" srcId="{C16E9193-BDAB-4C74-B391-336952545CE3}" destId="{4075DAB0-3DFD-438B-BE15-3A40E7413E2B}" srcOrd="0" destOrd="0" presId="urn:microsoft.com/office/officeart/2005/8/layout/gear1"/>
    <dgm:cxn modelId="{7CB9D22C-4D2C-4BC1-8FF2-497A58286267}" type="presOf" srcId="{60D3BCF5-08E2-45AA-B4EA-85B5E87D8B03}" destId="{85288248-609F-46F5-8034-88E16A672080}" srcOrd="1" destOrd="0" presId="urn:microsoft.com/office/officeart/2005/8/layout/gear1"/>
    <dgm:cxn modelId="{1ED06E79-85D3-44DD-B8FE-6E9397BE6F25}" type="presOf" srcId="{60D3BCF5-08E2-45AA-B4EA-85B5E87D8B03}" destId="{64512662-A2AB-42A1-AAFD-8E381CB04F22}" srcOrd="2" destOrd="0" presId="urn:microsoft.com/office/officeart/2005/8/layout/gear1"/>
    <dgm:cxn modelId="{02065000-836A-475A-9931-23A59DE46AAA}" srcId="{0ABE5CAF-4DE9-4D87-98B5-638BD1B1E9CA}" destId="{025457A7-BB08-4F35-BB2C-81BCE34D1F25}" srcOrd="0" destOrd="0" parTransId="{D25A764E-DBC1-4D75-9409-3D9D4E9E17DE}" sibTransId="{B5247351-5B14-4468-97B2-DC2E7848CBE0}"/>
    <dgm:cxn modelId="{504FD806-60A9-4244-BA90-AB77A362A05D}" type="presOf" srcId="{B5247351-5B14-4468-97B2-DC2E7848CBE0}" destId="{566EA086-5A3B-4E2F-9D0E-3E2F0C846ED9}" srcOrd="0" destOrd="0" presId="urn:microsoft.com/office/officeart/2005/8/layout/gear1"/>
    <dgm:cxn modelId="{2BF3D276-1ADF-4C90-9EF9-F092BF602E6C}" type="presOf" srcId="{9C862753-90B5-4FFA-BAF6-B8EC60379C87}" destId="{FF60C33E-02FA-4EEE-A432-D04E758E83F6}" srcOrd="0" destOrd="0" presId="urn:microsoft.com/office/officeart/2005/8/layout/gear1"/>
    <dgm:cxn modelId="{23ED77F4-C206-4641-9C0B-020D4A9FDE98}" type="presOf" srcId="{5A61FB95-E3DC-41B5-AB0D-644373D068A4}" destId="{98D39A34-FBC1-4279-B97D-CE09A612D8CA}" srcOrd="1" destOrd="0" presId="urn:microsoft.com/office/officeart/2005/8/layout/gear1"/>
    <dgm:cxn modelId="{5907C4A0-9189-4AE2-97A6-1603B23094F9}" type="presOf" srcId="{60D3BCF5-08E2-45AA-B4EA-85B5E87D8B03}" destId="{45004AA1-8F46-432B-97FE-AFB79FDBC1A9}" srcOrd="0" destOrd="0" presId="urn:microsoft.com/office/officeart/2005/8/layout/gear1"/>
    <dgm:cxn modelId="{BB439B45-7D49-4B5E-909C-FEE9BCCC954C}" type="presOf" srcId="{025457A7-BB08-4F35-BB2C-81BCE34D1F25}" destId="{5FFCFB18-FF6B-4071-B9B7-555684D27629}" srcOrd="0" destOrd="0" presId="urn:microsoft.com/office/officeart/2005/8/layout/gear1"/>
    <dgm:cxn modelId="{AE35986A-190D-49B5-BD85-80C692356203}" type="presOf" srcId="{025457A7-BB08-4F35-BB2C-81BCE34D1F25}" destId="{D240DC54-9229-4B36-B445-5482B1B80053}" srcOrd="2" destOrd="0" presId="urn:microsoft.com/office/officeart/2005/8/layout/gear1"/>
    <dgm:cxn modelId="{79537401-432D-438A-BB57-08A0E1C7A73B}" type="presParOf" srcId="{8894860A-DC11-4307-998D-6BE0329D8F4E}" destId="{5FFCFB18-FF6B-4071-B9B7-555684D27629}" srcOrd="0" destOrd="0" presId="urn:microsoft.com/office/officeart/2005/8/layout/gear1"/>
    <dgm:cxn modelId="{650F6F83-EADF-42EA-AB49-F4B720F9A56E}" type="presParOf" srcId="{8894860A-DC11-4307-998D-6BE0329D8F4E}" destId="{6E35EBCE-65DF-4B1D-B0AD-9DB87F17C1A2}" srcOrd="1" destOrd="0" presId="urn:microsoft.com/office/officeart/2005/8/layout/gear1"/>
    <dgm:cxn modelId="{466E5211-E2F8-4503-9340-744D791ECCBE}" type="presParOf" srcId="{8894860A-DC11-4307-998D-6BE0329D8F4E}" destId="{D240DC54-9229-4B36-B445-5482B1B80053}" srcOrd="2" destOrd="0" presId="urn:microsoft.com/office/officeart/2005/8/layout/gear1"/>
    <dgm:cxn modelId="{0B0EF085-0052-4B20-A25C-4C9CC6C2E3F1}" type="presParOf" srcId="{8894860A-DC11-4307-998D-6BE0329D8F4E}" destId="{42B75433-ED09-497F-9882-FDE1BDD935F1}" srcOrd="3" destOrd="0" presId="urn:microsoft.com/office/officeart/2005/8/layout/gear1"/>
    <dgm:cxn modelId="{F5309783-CA4D-4B41-8F64-D901CF34C737}" type="presParOf" srcId="{8894860A-DC11-4307-998D-6BE0329D8F4E}" destId="{98D39A34-FBC1-4279-B97D-CE09A612D8CA}" srcOrd="4" destOrd="0" presId="urn:microsoft.com/office/officeart/2005/8/layout/gear1"/>
    <dgm:cxn modelId="{BEC2A15F-AD1A-4135-8E02-09128EF74944}" type="presParOf" srcId="{8894860A-DC11-4307-998D-6BE0329D8F4E}" destId="{A78811A8-8D37-43B7-B26F-4717B8149204}" srcOrd="5" destOrd="0" presId="urn:microsoft.com/office/officeart/2005/8/layout/gear1"/>
    <dgm:cxn modelId="{8D3A8D3B-81EA-4AF4-BC98-109830E57751}" type="presParOf" srcId="{8894860A-DC11-4307-998D-6BE0329D8F4E}" destId="{45004AA1-8F46-432B-97FE-AFB79FDBC1A9}" srcOrd="6" destOrd="0" presId="urn:microsoft.com/office/officeart/2005/8/layout/gear1"/>
    <dgm:cxn modelId="{70FDD43C-5DB1-4033-95D1-594A405E254A}" type="presParOf" srcId="{8894860A-DC11-4307-998D-6BE0329D8F4E}" destId="{85288248-609F-46F5-8034-88E16A672080}" srcOrd="7" destOrd="0" presId="urn:microsoft.com/office/officeart/2005/8/layout/gear1"/>
    <dgm:cxn modelId="{656A050F-E5AA-4BD7-B08C-C328B0B00184}" type="presParOf" srcId="{8894860A-DC11-4307-998D-6BE0329D8F4E}" destId="{64512662-A2AB-42A1-AAFD-8E381CB04F22}" srcOrd="8" destOrd="0" presId="urn:microsoft.com/office/officeart/2005/8/layout/gear1"/>
    <dgm:cxn modelId="{954A56A3-F792-48D4-88EF-10F0B859CEBA}" type="presParOf" srcId="{8894860A-DC11-4307-998D-6BE0329D8F4E}" destId="{4B33A6DF-5F1F-4E2E-BE84-87E226E3AF65}" srcOrd="9" destOrd="0" presId="urn:microsoft.com/office/officeart/2005/8/layout/gear1"/>
    <dgm:cxn modelId="{6B7163C5-A67E-441B-A93F-CC913ECD7334}" type="presParOf" srcId="{8894860A-DC11-4307-998D-6BE0329D8F4E}" destId="{566EA086-5A3B-4E2F-9D0E-3E2F0C846ED9}" srcOrd="10" destOrd="0" presId="urn:microsoft.com/office/officeart/2005/8/layout/gear1"/>
    <dgm:cxn modelId="{8EBA1DFA-CC72-4A97-A4FE-85BB88B52469}" type="presParOf" srcId="{8894860A-DC11-4307-998D-6BE0329D8F4E}" destId="{FF60C33E-02FA-4EEE-A432-D04E758E83F6}" srcOrd="11" destOrd="0" presId="urn:microsoft.com/office/officeart/2005/8/layout/gear1"/>
    <dgm:cxn modelId="{F758FB8F-4C60-4A17-B4D0-A7E16944A7F5}" type="presParOf" srcId="{8894860A-DC11-4307-998D-6BE0329D8F4E}" destId="{4075DAB0-3DFD-438B-BE15-3A40E7413E2B}"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9700E3-9A18-4088-82DB-9E5F9FD3CF04}"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en-US"/>
        </a:p>
      </dgm:t>
    </dgm:pt>
    <dgm:pt modelId="{36809345-B59B-4D74-9E01-CE68108B6F16}">
      <dgm:prSet phldrT="[Text]"/>
      <dgm:spPr/>
      <dgm:t>
        <a:bodyPr/>
        <a:lstStyle/>
        <a:p>
          <a:r>
            <a:rPr lang="en-US" dirty="0" smtClean="0">
              <a:latin typeface="Quire Sans Pro" pitchFamily="34" charset="0"/>
            </a:rPr>
            <a:t>Low Cost of Fundraising</a:t>
          </a:r>
          <a:endParaRPr lang="en-US" dirty="0">
            <a:latin typeface="Quire Sans Pro" pitchFamily="34" charset="0"/>
          </a:endParaRPr>
        </a:p>
      </dgm:t>
    </dgm:pt>
    <dgm:pt modelId="{8EDF907F-7BBD-4CCC-86FC-3E5A900CF801}" type="parTrans" cxnId="{E64939D8-6754-4DDE-993E-C66FB423CDE9}">
      <dgm:prSet/>
      <dgm:spPr/>
      <dgm:t>
        <a:bodyPr/>
        <a:lstStyle/>
        <a:p>
          <a:endParaRPr lang="en-US"/>
        </a:p>
      </dgm:t>
    </dgm:pt>
    <dgm:pt modelId="{E5E57D64-FD01-438F-962E-2FBF1C9AE6D9}" type="sibTrans" cxnId="{E64939D8-6754-4DDE-993E-C66FB423CDE9}">
      <dgm:prSet/>
      <dgm:spPr/>
      <dgm:t>
        <a:bodyPr/>
        <a:lstStyle/>
        <a:p>
          <a:endParaRPr lang="en-US"/>
        </a:p>
      </dgm:t>
    </dgm:pt>
    <dgm:pt modelId="{DDA84FD8-BCC6-4282-B703-43C9CE29AD09}">
      <dgm:prSet phldrT="[Text]"/>
      <dgm:spPr/>
      <dgm:t>
        <a:bodyPr/>
        <a:lstStyle/>
        <a:p>
          <a:r>
            <a:rPr lang="en-US" dirty="0" smtClean="0">
              <a:latin typeface="Quire Sans Pro" pitchFamily="34" charset="0"/>
            </a:rPr>
            <a:t>High Dependency Quotient</a:t>
          </a:r>
          <a:endParaRPr lang="en-US" dirty="0">
            <a:latin typeface="Quire Sans Pro" pitchFamily="34" charset="0"/>
          </a:endParaRPr>
        </a:p>
      </dgm:t>
    </dgm:pt>
    <dgm:pt modelId="{037D015E-4C22-471E-A6D6-B272BBB11C8F}" type="parTrans" cxnId="{482743C0-C7F6-44A5-8644-9FAC5133FD74}">
      <dgm:prSet/>
      <dgm:spPr/>
      <dgm:t>
        <a:bodyPr/>
        <a:lstStyle/>
        <a:p>
          <a:endParaRPr lang="en-US"/>
        </a:p>
      </dgm:t>
    </dgm:pt>
    <dgm:pt modelId="{3F785762-26DD-4488-B78C-BAA0F10B4A30}" type="sibTrans" cxnId="{482743C0-C7F6-44A5-8644-9FAC5133FD74}">
      <dgm:prSet/>
      <dgm:spPr/>
      <dgm:t>
        <a:bodyPr/>
        <a:lstStyle/>
        <a:p>
          <a:endParaRPr lang="en-US"/>
        </a:p>
      </dgm:t>
    </dgm:pt>
    <dgm:pt modelId="{90D5F41E-514D-42E9-AD72-3D8C192FAF83}">
      <dgm:prSet/>
      <dgm:spPr/>
      <dgm:t>
        <a:bodyPr/>
        <a:lstStyle/>
        <a:p>
          <a:r>
            <a:rPr lang="en-US" dirty="0" smtClean="0">
              <a:latin typeface="Quire Sans Pro" pitchFamily="34" charset="0"/>
            </a:rPr>
            <a:t>Not paying for broad outreach</a:t>
          </a:r>
          <a:endParaRPr lang="en-US" dirty="0">
            <a:latin typeface="Quire Sans Pro" pitchFamily="34" charset="0"/>
          </a:endParaRPr>
        </a:p>
      </dgm:t>
    </dgm:pt>
    <dgm:pt modelId="{8C0D0B1F-D9E3-4183-A3E4-F05152BB38A3}" type="parTrans" cxnId="{313372C4-A622-46AF-AFA9-5663BB7A57DF}">
      <dgm:prSet/>
      <dgm:spPr/>
      <dgm:t>
        <a:bodyPr/>
        <a:lstStyle/>
        <a:p>
          <a:endParaRPr lang="en-US"/>
        </a:p>
      </dgm:t>
    </dgm:pt>
    <dgm:pt modelId="{5A31D4C6-A487-4715-BE1E-661912E3C3E2}" type="sibTrans" cxnId="{313372C4-A622-46AF-AFA9-5663BB7A57DF}">
      <dgm:prSet/>
      <dgm:spPr/>
      <dgm:t>
        <a:bodyPr/>
        <a:lstStyle/>
        <a:p>
          <a:endParaRPr lang="en-US"/>
        </a:p>
      </dgm:t>
    </dgm:pt>
    <dgm:pt modelId="{E4E1DB15-C102-4E97-A95B-A80DAF6D3BB4}">
      <dgm:prSet/>
      <dgm:spPr/>
      <dgm:t>
        <a:bodyPr/>
        <a:lstStyle/>
        <a:p>
          <a:r>
            <a:rPr lang="en-US" dirty="0">
              <a:latin typeface="Quire Sans Pro" pitchFamily="34" charset="0"/>
            </a:rPr>
            <a:t>Dependent on </a:t>
          </a:r>
          <a:r>
            <a:rPr lang="en-US" dirty="0" smtClean="0">
              <a:latin typeface="Quire Sans Pro" pitchFamily="34" charset="0"/>
            </a:rPr>
            <a:t>a few big donors</a:t>
          </a:r>
          <a:endParaRPr lang="en-US" dirty="0">
            <a:latin typeface="Quire Sans Pro" pitchFamily="34" charset="0"/>
          </a:endParaRPr>
        </a:p>
      </dgm:t>
    </dgm:pt>
    <dgm:pt modelId="{CFE70A4A-9007-4AB8-9552-2ED920106A37}" type="parTrans" cxnId="{BFE036F3-8AD3-4C3D-8137-2CC20AD1D145}">
      <dgm:prSet/>
      <dgm:spPr/>
      <dgm:t>
        <a:bodyPr/>
        <a:lstStyle/>
        <a:p>
          <a:endParaRPr lang="en-US"/>
        </a:p>
      </dgm:t>
    </dgm:pt>
    <dgm:pt modelId="{58807627-7BB1-4984-AE77-FAE0E7D19552}" type="sibTrans" cxnId="{BFE036F3-8AD3-4C3D-8137-2CC20AD1D145}">
      <dgm:prSet/>
      <dgm:spPr/>
      <dgm:t>
        <a:bodyPr/>
        <a:lstStyle/>
        <a:p>
          <a:endParaRPr lang="en-US"/>
        </a:p>
      </dgm:t>
    </dgm:pt>
    <dgm:pt modelId="{5C98AC8A-4F0B-424A-8738-2808B8B14829}" type="pres">
      <dgm:prSet presAssocID="{8C9700E3-9A18-4088-82DB-9E5F9FD3CF04}" presName="compositeShape" presStyleCnt="0">
        <dgm:presLayoutVars>
          <dgm:chMax val="2"/>
          <dgm:dir/>
          <dgm:resizeHandles val="exact"/>
        </dgm:presLayoutVars>
      </dgm:prSet>
      <dgm:spPr/>
      <dgm:t>
        <a:bodyPr/>
        <a:lstStyle/>
        <a:p>
          <a:endParaRPr lang="en-US"/>
        </a:p>
      </dgm:t>
    </dgm:pt>
    <dgm:pt modelId="{AF6EF4E6-6B27-456B-B810-F2BF3FA49DD0}" type="pres">
      <dgm:prSet presAssocID="{8C9700E3-9A18-4088-82DB-9E5F9FD3CF04}" presName="divider" presStyleLbl="fgShp" presStyleIdx="0" presStyleCnt="1"/>
      <dgm:spPr/>
      <dgm:t>
        <a:bodyPr/>
        <a:lstStyle/>
        <a:p>
          <a:endParaRPr lang="en-US"/>
        </a:p>
      </dgm:t>
    </dgm:pt>
    <dgm:pt modelId="{EA8663CB-79B3-41CD-80A9-BE87C84A273E}" type="pres">
      <dgm:prSet presAssocID="{36809345-B59B-4D74-9E01-CE68108B6F16}" presName="downArrow" presStyleLbl="node1" presStyleIdx="0" presStyleCnt="2"/>
      <dgm:spPr/>
      <dgm:t>
        <a:bodyPr/>
        <a:lstStyle/>
        <a:p>
          <a:endParaRPr lang="en-US"/>
        </a:p>
      </dgm:t>
    </dgm:pt>
    <dgm:pt modelId="{E488A93E-79BC-4ED9-AADF-88A71A0EA323}" type="pres">
      <dgm:prSet presAssocID="{36809345-B59B-4D74-9E01-CE68108B6F16}" presName="downArrowText" presStyleLbl="revTx" presStyleIdx="0" presStyleCnt="2">
        <dgm:presLayoutVars>
          <dgm:bulletEnabled val="1"/>
        </dgm:presLayoutVars>
      </dgm:prSet>
      <dgm:spPr/>
      <dgm:t>
        <a:bodyPr/>
        <a:lstStyle/>
        <a:p>
          <a:endParaRPr lang="en-US"/>
        </a:p>
      </dgm:t>
    </dgm:pt>
    <dgm:pt modelId="{1512DBAC-7C1C-4A23-8D12-390EABB74BF0}" type="pres">
      <dgm:prSet presAssocID="{DDA84FD8-BCC6-4282-B703-43C9CE29AD09}" presName="upArrow" presStyleLbl="node1" presStyleIdx="1" presStyleCnt="2"/>
      <dgm:spPr/>
      <dgm:t>
        <a:bodyPr/>
        <a:lstStyle/>
        <a:p>
          <a:endParaRPr lang="en-US"/>
        </a:p>
      </dgm:t>
    </dgm:pt>
    <dgm:pt modelId="{8720946B-96D8-4A0D-AF3B-7AEFF86612E0}" type="pres">
      <dgm:prSet presAssocID="{DDA84FD8-BCC6-4282-B703-43C9CE29AD09}" presName="upArrowText" presStyleLbl="revTx" presStyleIdx="1" presStyleCnt="2">
        <dgm:presLayoutVars>
          <dgm:bulletEnabled val="1"/>
        </dgm:presLayoutVars>
      </dgm:prSet>
      <dgm:spPr/>
      <dgm:t>
        <a:bodyPr/>
        <a:lstStyle/>
        <a:p>
          <a:endParaRPr lang="en-US"/>
        </a:p>
      </dgm:t>
    </dgm:pt>
  </dgm:ptLst>
  <dgm:cxnLst>
    <dgm:cxn modelId="{4FC2C402-AEE6-40D6-8483-1ED14EA42BDF}" type="presOf" srcId="{36809345-B59B-4D74-9E01-CE68108B6F16}" destId="{E488A93E-79BC-4ED9-AADF-88A71A0EA323}" srcOrd="0" destOrd="0" presId="urn:microsoft.com/office/officeart/2005/8/layout/arrow3"/>
    <dgm:cxn modelId="{CCD68C02-9C41-4FB5-BA73-CC4BB7C327CD}" type="presOf" srcId="{90D5F41E-514D-42E9-AD72-3D8C192FAF83}" destId="{E488A93E-79BC-4ED9-AADF-88A71A0EA323}" srcOrd="0" destOrd="1" presId="urn:microsoft.com/office/officeart/2005/8/layout/arrow3"/>
    <dgm:cxn modelId="{E64939D8-6754-4DDE-993E-C66FB423CDE9}" srcId="{8C9700E3-9A18-4088-82DB-9E5F9FD3CF04}" destId="{36809345-B59B-4D74-9E01-CE68108B6F16}" srcOrd="0" destOrd="0" parTransId="{8EDF907F-7BBD-4CCC-86FC-3E5A900CF801}" sibTransId="{E5E57D64-FD01-438F-962E-2FBF1C9AE6D9}"/>
    <dgm:cxn modelId="{482743C0-C7F6-44A5-8644-9FAC5133FD74}" srcId="{8C9700E3-9A18-4088-82DB-9E5F9FD3CF04}" destId="{DDA84FD8-BCC6-4282-B703-43C9CE29AD09}" srcOrd="1" destOrd="0" parTransId="{037D015E-4C22-471E-A6D6-B272BBB11C8F}" sibTransId="{3F785762-26DD-4488-B78C-BAA0F10B4A30}"/>
    <dgm:cxn modelId="{5C9AD622-82AC-4A26-A45E-3C5D1D55DA15}" type="presOf" srcId="{8C9700E3-9A18-4088-82DB-9E5F9FD3CF04}" destId="{5C98AC8A-4F0B-424A-8738-2808B8B14829}" srcOrd="0" destOrd="0" presId="urn:microsoft.com/office/officeart/2005/8/layout/arrow3"/>
    <dgm:cxn modelId="{4D3F1776-A19E-4DB6-95B4-ED7542AE50D6}" type="presOf" srcId="{E4E1DB15-C102-4E97-A95B-A80DAF6D3BB4}" destId="{8720946B-96D8-4A0D-AF3B-7AEFF86612E0}" srcOrd="0" destOrd="1" presId="urn:microsoft.com/office/officeart/2005/8/layout/arrow3"/>
    <dgm:cxn modelId="{1261D6E0-647A-40CE-9308-71D2407B8340}" type="presOf" srcId="{DDA84FD8-BCC6-4282-B703-43C9CE29AD09}" destId="{8720946B-96D8-4A0D-AF3B-7AEFF86612E0}" srcOrd="0" destOrd="0" presId="urn:microsoft.com/office/officeart/2005/8/layout/arrow3"/>
    <dgm:cxn modelId="{313372C4-A622-46AF-AFA9-5663BB7A57DF}" srcId="{36809345-B59B-4D74-9E01-CE68108B6F16}" destId="{90D5F41E-514D-42E9-AD72-3D8C192FAF83}" srcOrd="0" destOrd="0" parTransId="{8C0D0B1F-D9E3-4183-A3E4-F05152BB38A3}" sibTransId="{5A31D4C6-A487-4715-BE1E-661912E3C3E2}"/>
    <dgm:cxn modelId="{BFE036F3-8AD3-4C3D-8137-2CC20AD1D145}" srcId="{DDA84FD8-BCC6-4282-B703-43C9CE29AD09}" destId="{E4E1DB15-C102-4E97-A95B-A80DAF6D3BB4}" srcOrd="0" destOrd="0" parTransId="{CFE70A4A-9007-4AB8-9552-2ED920106A37}" sibTransId="{58807627-7BB1-4984-AE77-FAE0E7D19552}"/>
    <dgm:cxn modelId="{07A3CA91-16D7-4C67-AD74-2D03F870CC6D}" type="presParOf" srcId="{5C98AC8A-4F0B-424A-8738-2808B8B14829}" destId="{AF6EF4E6-6B27-456B-B810-F2BF3FA49DD0}" srcOrd="0" destOrd="0" presId="urn:microsoft.com/office/officeart/2005/8/layout/arrow3"/>
    <dgm:cxn modelId="{B1F3AE8E-20C4-42B9-8A99-B9B2131DB968}" type="presParOf" srcId="{5C98AC8A-4F0B-424A-8738-2808B8B14829}" destId="{EA8663CB-79B3-41CD-80A9-BE87C84A273E}" srcOrd="1" destOrd="0" presId="urn:microsoft.com/office/officeart/2005/8/layout/arrow3"/>
    <dgm:cxn modelId="{0614D291-7CC7-43A1-B14E-7192E6AFDDF4}" type="presParOf" srcId="{5C98AC8A-4F0B-424A-8738-2808B8B14829}" destId="{E488A93E-79BC-4ED9-AADF-88A71A0EA323}" srcOrd="2" destOrd="0" presId="urn:microsoft.com/office/officeart/2005/8/layout/arrow3"/>
    <dgm:cxn modelId="{8E330EF2-7BF1-4A4A-8125-26A3A3F5A8D6}" type="presParOf" srcId="{5C98AC8A-4F0B-424A-8738-2808B8B14829}" destId="{1512DBAC-7C1C-4A23-8D12-390EABB74BF0}" srcOrd="3" destOrd="0" presId="urn:microsoft.com/office/officeart/2005/8/layout/arrow3"/>
    <dgm:cxn modelId="{1CB9BA73-0C55-4898-B779-CAFD0721BE29}" type="presParOf" srcId="{5C98AC8A-4F0B-424A-8738-2808B8B14829}" destId="{8720946B-96D8-4A0D-AF3B-7AEFF86612E0}" srcOrd="4" destOrd="0" presId="urn:microsoft.com/office/officeart/2005/8/layout/arrow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9700E3-9A18-4088-82DB-9E5F9FD3CF04}"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en-US"/>
        </a:p>
      </dgm:t>
    </dgm:pt>
    <dgm:pt modelId="{36809345-B59B-4D74-9E01-CE68108B6F16}">
      <dgm:prSet phldrT="[Text]"/>
      <dgm:spPr/>
      <dgm:t>
        <a:bodyPr/>
        <a:lstStyle/>
        <a:p>
          <a:r>
            <a:rPr lang="en-US" dirty="0" smtClean="0">
              <a:latin typeface="Quire Sans Pro" pitchFamily="34" charset="0"/>
            </a:rPr>
            <a:t>Low Dependency Quotient</a:t>
          </a:r>
          <a:endParaRPr lang="en-US" dirty="0">
            <a:latin typeface="Quire Sans Pro" pitchFamily="34" charset="0"/>
          </a:endParaRPr>
        </a:p>
      </dgm:t>
    </dgm:pt>
    <dgm:pt modelId="{8EDF907F-7BBD-4CCC-86FC-3E5A900CF801}" type="parTrans" cxnId="{E64939D8-6754-4DDE-993E-C66FB423CDE9}">
      <dgm:prSet/>
      <dgm:spPr/>
      <dgm:t>
        <a:bodyPr/>
        <a:lstStyle/>
        <a:p>
          <a:endParaRPr lang="en-US"/>
        </a:p>
      </dgm:t>
    </dgm:pt>
    <dgm:pt modelId="{E5E57D64-FD01-438F-962E-2FBF1C9AE6D9}" type="sibTrans" cxnId="{E64939D8-6754-4DDE-993E-C66FB423CDE9}">
      <dgm:prSet/>
      <dgm:spPr/>
      <dgm:t>
        <a:bodyPr/>
        <a:lstStyle/>
        <a:p>
          <a:endParaRPr lang="en-US"/>
        </a:p>
      </dgm:t>
    </dgm:pt>
    <dgm:pt modelId="{DDA84FD8-BCC6-4282-B703-43C9CE29AD09}">
      <dgm:prSet phldrT="[Text]"/>
      <dgm:spPr/>
      <dgm:t>
        <a:bodyPr/>
        <a:lstStyle/>
        <a:p>
          <a:r>
            <a:rPr lang="en-US" dirty="0" smtClean="0">
              <a:latin typeface="Quire Sans Pro" pitchFamily="34" charset="0"/>
            </a:rPr>
            <a:t>High Cost of Fundraising</a:t>
          </a:r>
          <a:endParaRPr lang="en-US" dirty="0">
            <a:latin typeface="Quire Sans Pro" pitchFamily="34" charset="0"/>
          </a:endParaRPr>
        </a:p>
      </dgm:t>
    </dgm:pt>
    <dgm:pt modelId="{037D015E-4C22-471E-A6D6-B272BBB11C8F}" type="parTrans" cxnId="{482743C0-C7F6-44A5-8644-9FAC5133FD74}">
      <dgm:prSet/>
      <dgm:spPr/>
      <dgm:t>
        <a:bodyPr/>
        <a:lstStyle/>
        <a:p>
          <a:endParaRPr lang="en-US"/>
        </a:p>
      </dgm:t>
    </dgm:pt>
    <dgm:pt modelId="{3F785762-26DD-4488-B78C-BAA0F10B4A30}" type="sibTrans" cxnId="{482743C0-C7F6-44A5-8644-9FAC5133FD74}">
      <dgm:prSet/>
      <dgm:spPr/>
      <dgm:t>
        <a:bodyPr/>
        <a:lstStyle/>
        <a:p>
          <a:endParaRPr lang="en-US"/>
        </a:p>
      </dgm:t>
    </dgm:pt>
    <dgm:pt modelId="{90D5F41E-514D-42E9-AD72-3D8C192FAF83}">
      <dgm:prSet/>
      <dgm:spPr/>
      <dgm:t>
        <a:bodyPr/>
        <a:lstStyle/>
        <a:p>
          <a:r>
            <a:rPr lang="en-US" dirty="0" smtClean="0">
              <a:latin typeface="Quire Sans Pro" pitchFamily="34" charset="0"/>
            </a:rPr>
            <a:t>Support from lots of donors</a:t>
          </a:r>
          <a:endParaRPr lang="en-US" dirty="0">
            <a:latin typeface="Quire Sans Pro" pitchFamily="34" charset="0"/>
          </a:endParaRPr>
        </a:p>
      </dgm:t>
    </dgm:pt>
    <dgm:pt modelId="{8C0D0B1F-D9E3-4183-A3E4-F05152BB38A3}" type="parTrans" cxnId="{313372C4-A622-46AF-AFA9-5663BB7A57DF}">
      <dgm:prSet/>
      <dgm:spPr/>
      <dgm:t>
        <a:bodyPr/>
        <a:lstStyle/>
        <a:p>
          <a:endParaRPr lang="en-US"/>
        </a:p>
      </dgm:t>
    </dgm:pt>
    <dgm:pt modelId="{5A31D4C6-A487-4715-BE1E-661912E3C3E2}" type="sibTrans" cxnId="{313372C4-A622-46AF-AFA9-5663BB7A57DF}">
      <dgm:prSet/>
      <dgm:spPr/>
      <dgm:t>
        <a:bodyPr/>
        <a:lstStyle/>
        <a:p>
          <a:endParaRPr lang="en-US"/>
        </a:p>
      </dgm:t>
    </dgm:pt>
    <dgm:pt modelId="{E4E1DB15-C102-4E97-A95B-A80DAF6D3BB4}">
      <dgm:prSet/>
      <dgm:spPr/>
      <dgm:t>
        <a:bodyPr/>
        <a:lstStyle/>
        <a:p>
          <a:r>
            <a:rPr lang="en-US" dirty="0" smtClean="0">
              <a:latin typeface="Quire Sans Pro" pitchFamily="34" charset="0"/>
            </a:rPr>
            <a:t>Paying to reach them</a:t>
          </a:r>
          <a:endParaRPr lang="en-US" dirty="0">
            <a:latin typeface="Quire Sans Pro" pitchFamily="34" charset="0"/>
          </a:endParaRPr>
        </a:p>
      </dgm:t>
    </dgm:pt>
    <dgm:pt modelId="{CFE70A4A-9007-4AB8-9552-2ED920106A37}" type="parTrans" cxnId="{BFE036F3-8AD3-4C3D-8137-2CC20AD1D145}">
      <dgm:prSet/>
      <dgm:spPr/>
      <dgm:t>
        <a:bodyPr/>
        <a:lstStyle/>
        <a:p>
          <a:endParaRPr lang="en-US"/>
        </a:p>
      </dgm:t>
    </dgm:pt>
    <dgm:pt modelId="{58807627-7BB1-4984-AE77-FAE0E7D19552}" type="sibTrans" cxnId="{BFE036F3-8AD3-4C3D-8137-2CC20AD1D145}">
      <dgm:prSet/>
      <dgm:spPr/>
      <dgm:t>
        <a:bodyPr/>
        <a:lstStyle/>
        <a:p>
          <a:endParaRPr lang="en-US"/>
        </a:p>
      </dgm:t>
    </dgm:pt>
    <dgm:pt modelId="{5C98AC8A-4F0B-424A-8738-2808B8B14829}" type="pres">
      <dgm:prSet presAssocID="{8C9700E3-9A18-4088-82DB-9E5F9FD3CF04}" presName="compositeShape" presStyleCnt="0">
        <dgm:presLayoutVars>
          <dgm:chMax val="2"/>
          <dgm:dir/>
          <dgm:resizeHandles val="exact"/>
        </dgm:presLayoutVars>
      </dgm:prSet>
      <dgm:spPr/>
      <dgm:t>
        <a:bodyPr/>
        <a:lstStyle/>
        <a:p>
          <a:endParaRPr lang="en-US"/>
        </a:p>
      </dgm:t>
    </dgm:pt>
    <dgm:pt modelId="{AF6EF4E6-6B27-456B-B810-F2BF3FA49DD0}" type="pres">
      <dgm:prSet presAssocID="{8C9700E3-9A18-4088-82DB-9E5F9FD3CF04}" presName="divider" presStyleLbl="fgShp" presStyleIdx="0" presStyleCnt="1"/>
      <dgm:spPr/>
      <dgm:t>
        <a:bodyPr/>
        <a:lstStyle/>
        <a:p>
          <a:endParaRPr lang="en-US"/>
        </a:p>
      </dgm:t>
    </dgm:pt>
    <dgm:pt modelId="{EA8663CB-79B3-41CD-80A9-BE87C84A273E}" type="pres">
      <dgm:prSet presAssocID="{36809345-B59B-4D74-9E01-CE68108B6F16}" presName="downArrow" presStyleLbl="node1" presStyleIdx="0" presStyleCnt="2"/>
      <dgm:spPr/>
      <dgm:t>
        <a:bodyPr/>
        <a:lstStyle/>
        <a:p>
          <a:endParaRPr lang="en-US"/>
        </a:p>
      </dgm:t>
    </dgm:pt>
    <dgm:pt modelId="{E488A93E-79BC-4ED9-AADF-88A71A0EA323}" type="pres">
      <dgm:prSet presAssocID="{36809345-B59B-4D74-9E01-CE68108B6F16}" presName="downArrowText" presStyleLbl="revTx" presStyleIdx="0" presStyleCnt="2">
        <dgm:presLayoutVars>
          <dgm:bulletEnabled val="1"/>
        </dgm:presLayoutVars>
      </dgm:prSet>
      <dgm:spPr/>
      <dgm:t>
        <a:bodyPr/>
        <a:lstStyle/>
        <a:p>
          <a:endParaRPr lang="en-US"/>
        </a:p>
      </dgm:t>
    </dgm:pt>
    <dgm:pt modelId="{1512DBAC-7C1C-4A23-8D12-390EABB74BF0}" type="pres">
      <dgm:prSet presAssocID="{DDA84FD8-BCC6-4282-B703-43C9CE29AD09}" presName="upArrow" presStyleLbl="node1" presStyleIdx="1" presStyleCnt="2"/>
      <dgm:spPr/>
      <dgm:t>
        <a:bodyPr/>
        <a:lstStyle/>
        <a:p>
          <a:endParaRPr lang="en-US"/>
        </a:p>
      </dgm:t>
    </dgm:pt>
    <dgm:pt modelId="{8720946B-96D8-4A0D-AF3B-7AEFF86612E0}" type="pres">
      <dgm:prSet presAssocID="{DDA84FD8-BCC6-4282-B703-43C9CE29AD09}" presName="upArrowText" presStyleLbl="revTx" presStyleIdx="1" presStyleCnt="2">
        <dgm:presLayoutVars>
          <dgm:bulletEnabled val="1"/>
        </dgm:presLayoutVars>
      </dgm:prSet>
      <dgm:spPr/>
      <dgm:t>
        <a:bodyPr/>
        <a:lstStyle/>
        <a:p>
          <a:endParaRPr lang="en-US"/>
        </a:p>
      </dgm:t>
    </dgm:pt>
  </dgm:ptLst>
  <dgm:cxnLst>
    <dgm:cxn modelId="{ADAD0D36-C406-4029-A533-AEF43737FC7C}" type="presOf" srcId="{E4E1DB15-C102-4E97-A95B-A80DAF6D3BB4}" destId="{8720946B-96D8-4A0D-AF3B-7AEFF86612E0}" srcOrd="0" destOrd="1" presId="urn:microsoft.com/office/officeart/2005/8/layout/arrow3"/>
    <dgm:cxn modelId="{2AF7CE8A-3C07-4FE5-9E13-80F8A6D3EF30}" type="presOf" srcId="{8C9700E3-9A18-4088-82DB-9E5F9FD3CF04}" destId="{5C98AC8A-4F0B-424A-8738-2808B8B14829}" srcOrd="0" destOrd="0" presId="urn:microsoft.com/office/officeart/2005/8/layout/arrow3"/>
    <dgm:cxn modelId="{AD845962-3BBF-4DDE-B8FC-90B1989060A0}" type="presOf" srcId="{90D5F41E-514D-42E9-AD72-3D8C192FAF83}" destId="{E488A93E-79BC-4ED9-AADF-88A71A0EA323}" srcOrd="0" destOrd="1" presId="urn:microsoft.com/office/officeart/2005/8/layout/arrow3"/>
    <dgm:cxn modelId="{E64939D8-6754-4DDE-993E-C66FB423CDE9}" srcId="{8C9700E3-9A18-4088-82DB-9E5F9FD3CF04}" destId="{36809345-B59B-4D74-9E01-CE68108B6F16}" srcOrd="0" destOrd="0" parTransId="{8EDF907F-7BBD-4CCC-86FC-3E5A900CF801}" sibTransId="{E5E57D64-FD01-438F-962E-2FBF1C9AE6D9}"/>
    <dgm:cxn modelId="{482743C0-C7F6-44A5-8644-9FAC5133FD74}" srcId="{8C9700E3-9A18-4088-82DB-9E5F9FD3CF04}" destId="{DDA84FD8-BCC6-4282-B703-43C9CE29AD09}" srcOrd="1" destOrd="0" parTransId="{037D015E-4C22-471E-A6D6-B272BBB11C8F}" sibTransId="{3F785762-26DD-4488-B78C-BAA0F10B4A30}"/>
    <dgm:cxn modelId="{E8F1E166-4130-4AE1-860B-C1FCC76B02F6}" type="presOf" srcId="{36809345-B59B-4D74-9E01-CE68108B6F16}" destId="{E488A93E-79BC-4ED9-AADF-88A71A0EA323}" srcOrd="0" destOrd="0" presId="urn:microsoft.com/office/officeart/2005/8/layout/arrow3"/>
    <dgm:cxn modelId="{1510D625-13E1-491F-AFC9-E5271F1BA522}" type="presOf" srcId="{DDA84FD8-BCC6-4282-B703-43C9CE29AD09}" destId="{8720946B-96D8-4A0D-AF3B-7AEFF86612E0}" srcOrd="0" destOrd="0" presId="urn:microsoft.com/office/officeart/2005/8/layout/arrow3"/>
    <dgm:cxn modelId="{313372C4-A622-46AF-AFA9-5663BB7A57DF}" srcId="{36809345-B59B-4D74-9E01-CE68108B6F16}" destId="{90D5F41E-514D-42E9-AD72-3D8C192FAF83}" srcOrd="0" destOrd="0" parTransId="{8C0D0B1F-D9E3-4183-A3E4-F05152BB38A3}" sibTransId="{5A31D4C6-A487-4715-BE1E-661912E3C3E2}"/>
    <dgm:cxn modelId="{BFE036F3-8AD3-4C3D-8137-2CC20AD1D145}" srcId="{DDA84FD8-BCC6-4282-B703-43C9CE29AD09}" destId="{E4E1DB15-C102-4E97-A95B-A80DAF6D3BB4}" srcOrd="0" destOrd="0" parTransId="{CFE70A4A-9007-4AB8-9552-2ED920106A37}" sibTransId="{58807627-7BB1-4984-AE77-FAE0E7D19552}"/>
    <dgm:cxn modelId="{193171BD-AC19-4F4D-8237-B2FBABC5909B}" type="presParOf" srcId="{5C98AC8A-4F0B-424A-8738-2808B8B14829}" destId="{AF6EF4E6-6B27-456B-B810-F2BF3FA49DD0}" srcOrd="0" destOrd="0" presId="urn:microsoft.com/office/officeart/2005/8/layout/arrow3"/>
    <dgm:cxn modelId="{2C9F17BC-5C6A-488C-AC59-4298796EA5DC}" type="presParOf" srcId="{5C98AC8A-4F0B-424A-8738-2808B8B14829}" destId="{EA8663CB-79B3-41CD-80A9-BE87C84A273E}" srcOrd="1" destOrd="0" presId="urn:microsoft.com/office/officeart/2005/8/layout/arrow3"/>
    <dgm:cxn modelId="{75346F0B-D739-4A0B-88BE-A34A5C79BE58}" type="presParOf" srcId="{5C98AC8A-4F0B-424A-8738-2808B8B14829}" destId="{E488A93E-79BC-4ED9-AADF-88A71A0EA323}" srcOrd="2" destOrd="0" presId="urn:microsoft.com/office/officeart/2005/8/layout/arrow3"/>
    <dgm:cxn modelId="{B12EE5AC-F499-4D31-B0E4-7C4994DD1E83}" type="presParOf" srcId="{5C98AC8A-4F0B-424A-8738-2808B8B14829}" destId="{1512DBAC-7C1C-4A23-8D12-390EABB74BF0}" srcOrd="3" destOrd="0" presId="urn:microsoft.com/office/officeart/2005/8/layout/arrow3"/>
    <dgm:cxn modelId="{6C077E07-8095-4B33-A421-66E1995009E7}" type="presParOf" srcId="{5C98AC8A-4F0B-424A-8738-2808B8B14829}" destId="{8720946B-96D8-4A0D-AF3B-7AEFF86612E0}" srcOrd="4" destOrd="0" presId="urn:microsoft.com/office/officeart/2005/8/layout/arrow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997C46-87E8-4038-BFED-AF9CCCDD9065}" type="doc">
      <dgm:prSet loTypeId="urn:microsoft.com/office/officeart/2005/8/layout/equation2" loCatId="process" qsTypeId="urn:microsoft.com/office/officeart/2005/8/quickstyle/simple1" qsCatId="simple" csTypeId="urn:microsoft.com/office/officeart/2005/8/colors/colorful1" csCatId="colorful" phldr="1"/>
      <dgm:spPr/>
    </dgm:pt>
    <dgm:pt modelId="{43E6FF6C-188F-4799-ABFA-F8C6B49E1688}">
      <dgm:prSet phldrT="[Text]" custT="1"/>
      <dgm:spPr/>
      <dgm:t>
        <a:bodyPr/>
        <a:lstStyle/>
        <a:p>
          <a:r>
            <a:rPr lang="en-US" sz="2400" b="0" dirty="0">
              <a:latin typeface="Quire Sans Pro Heavy" pitchFamily="34" charset="0"/>
            </a:rPr>
            <a:t>Enough Money to Fund Programs</a:t>
          </a:r>
          <a:br>
            <a:rPr lang="en-US" sz="2400" b="0" dirty="0">
              <a:latin typeface="Quire Sans Pro Heavy" pitchFamily="34" charset="0"/>
            </a:rPr>
          </a:br>
          <a:r>
            <a:rPr lang="en-US" sz="1200" b="0" i="1" dirty="0">
              <a:latin typeface="Quire Sans Pro" pitchFamily="34" charset="0"/>
            </a:rPr>
            <a:t>(total fundraising net)</a:t>
          </a:r>
        </a:p>
      </dgm:t>
    </dgm:pt>
    <dgm:pt modelId="{9538065E-D10D-4EDC-8944-0F13F3D287E6}" type="parTrans" cxnId="{8C844AA9-E7CB-4FE6-9F77-A7D00D8DE48B}">
      <dgm:prSet/>
      <dgm:spPr/>
      <dgm:t>
        <a:bodyPr/>
        <a:lstStyle/>
        <a:p>
          <a:endParaRPr lang="en-US"/>
        </a:p>
      </dgm:t>
    </dgm:pt>
    <dgm:pt modelId="{CB053C79-FC0B-467D-99E0-9D68158F5D50}" type="sibTrans" cxnId="{8C844AA9-E7CB-4FE6-9F77-A7D00D8DE48B}">
      <dgm:prSet/>
      <dgm:spPr/>
      <dgm:t>
        <a:bodyPr/>
        <a:lstStyle/>
        <a:p>
          <a:endParaRPr lang="en-US" b="0"/>
        </a:p>
      </dgm:t>
    </dgm:pt>
    <dgm:pt modelId="{30183754-54F9-45DE-B7C9-4091EDA034F9}">
      <dgm:prSet phldrT="[Text]" custT="1"/>
      <dgm:spPr/>
      <dgm:t>
        <a:bodyPr/>
        <a:lstStyle/>
        <a:p>
          <a:r>
            <a:rPr lang="en-US" sz="2400" b="0" dirty="0">
              <a:latin typeface="Quire Sans Pro Heavy" pitchFamily="34" charset="0"/>
            </a:rPr>
            <a:t>A Responsible Balance </a:t>
          </a:r>
          <a:r>
            <a:rPr lang="en-US" sz="2400" b="0" dirty="0" smtClean="0">
              <a:latin typeface="Quire Sans Pro Heavy" pitchFamily="34" charset="0"/>
            </a:rPr>
            <a:t>of </a:t>
          </a:r>
          <a:br>
            <a:rPr lang="en-US" sz="2400" b="0" dirty="0" smtClean="0">
              <a:latin typeface="Quire Sans Pro Heavy" pitchFamily="34" charset="0"/>
            </a:rPr>
          </a:br>
          <a:r>
            <a:rPr lang="en-US" sz="2400" b="0" dirty="0" smtClean="0">
              <a:latin typeface="Quire Sans Pro Heavy" pitchFamily="34" charset="0"/>
            </a:rPr>
            <a:t>Risk </a:t>
          </a:r>
          <a:r>
            <a:rPr lang="en-US" sz="2400" b="0" dirty="0">
              <a:latin typeface="Quire Sans Pro Heavy" pitchFamily="34" charset="0"/>
            </a:rPr>
            <a:t>and Reward </a:t>
          </a:r>
          <a:r>
            <a:rPr lang="en-US" sz="2400" b="0" dirty="0" smtClean="0">
              <a:latin typeface="Quire Sans Pro Heavy" pitchFamily="34" charset="0"/>
            </a:rPr>
            <a:t/>
          </a:r>
          <a:br>
            <a:rPr lang="en-US" sz="2400" b="0" dirty="0" smtClean="0">
              <a:latin typeface="Quire Sans Pro Heavy" pitchFamily="34" charset="0"/>
            </a:rPr>
          </a:br>
          <a:r>
            <a:rPr lang="en-US" sz="1200" b="0" i="1" dirty="0" smtClean="0">
              <a:latin typeface="Quire Sans Pro" pitchFamily="34" charset="0"/>
            </a:rPr>
            <a:t>(Dependency </a:t>
          </a:r>
          <a:r>
            <a:rPr lang="en-US" sz="1200" b="0" i="1" dirty="0">
              <a:latin typeface="Quire Sans Pro" pitchFamily="34" charset="0"/>
            </a:rPr>
            <a:t>Quotient </a:t>
          </a:r>
          <a:r>
            <a:rPr lang="en-US" sz="1200" b="0" i="1" dirty="0" smtClean="0">
              <a:latin typeface="Quire Sans Pro" pitchFamily="34" charset="0"/>
            </a:rPr>
            <a:t/>
          </a:r>
          <a:br>
            <a:rPr lang="en-US" sz="1200" b="0" i="1" dirty="0" smtClean="0">
              <a:latin typeface="Quire Sans Pro" pitchFamily="34" charset="0"/>
            </a:rPr>
          </a:br>
          <a:r>
            <a:rPr lang="en-US" sz="1200" b="0" i="1" dirty="0" smtClean="0">
              <a:latin typeface="Quire Sans Pro" pitchFamily="34" charset="0"/>
            </a:rPr>
            <a:t>&amp; </a:t>
          </a:r>
          <a:r>
            <a:rPr lang="en-US" sz="1200" b="0" i="1" dirty="0">
              <a:latin typeface="Quire Sans Pro" pitchFamily="34" charset="0"/>
            </a:rPr>
            <a:t>Cost of Fundraising)</a:t>
          </a:r>
        </a:p>
      </dgm:t>
    </dgm:pt>
    <dgm:pt modelId="{91DC2991-FE5C-48BA-8810-6478122A110E}" type="parTrans" cxnId="{1D61F426-FEB0-44A3-8293-A9E4688DA76A}">
      <dgm:prSet/>
      <dgm:spPr/>
      <dgm:t>
        <a:bodyPr/>
        <a:lstStyle/>
        <a:p>
          <a:endParaRPr lang="en-US"/>
        </a:p>
      </dgm:t>
    </dgm:pt>
    <dgm:pt modelId="{13A9602F-808C-4DC7-A50C-950D4C82B83C}" type="sibTrans" cxnId="{1D61F426-FEB0-44A3-8293-A9E4688DA76A}">
      <dgm:prSet/>
      <dgm:spPr/>
      <dgm:t>
        <a:bodyPr/>
        <a:lstStyle/>
        <a:p>
          <a:endParaRPr lang="en-US" b="0"/>
        </a:p>
      </dgm:t>
    </dgm:pt>
    <dgm:pt modelId="{03BA594C-BBAC-41E9-911F-0A2CD86E4BB2}">
      <dgm:prSet phldrT="[Text]" custT="1"/>
      <dgm:spPr/>
      <dgm:t>
        <a:bodyPr/>
        <a:lstStyle/>
        <a:p>
          <a:r>
            <a:rPr lang="en-US" sz="2800" b="0" dirty="0">
              <a:solidFill>
                <a:schemeClr val="accent3"/>
              </a:solidFill>
              <a:latin typeface="Quire Sans Pro Heavy" pitchFamily="34" charset="0"/>
            </a:rPr>
            <a:t>Healthy Fundraising Program</a:t>
          </a:r>
        </a:p>
      </dgm:t>
    </dgm:pt>
    <dgm:pt modelId="{9CDBF11B-C694-423E-9A9D-EB094091E8F7}" type="parTrans" cxnId="{EF2655AE-94EC-45AD-924A-7224E1BB4A0C}">
      <dgm:prSet/>
      <dgm:spPr/>
      <dgm:t>
        <a:bodyPr/>
        <a:lstStyle/>
        <a:p>
          <a:endParaRPr lang="en-US"/>
        </a:p>
      </dgm:t>
    </dgm:pt>
    <dgm:pt modelId="{F11EB1DD-5B17-4BBB-88A2-9E91D2C62BF5}" type="sibTrans" cxnId="{EF2655AE-94EC-45AD-924A-7224E1BB4A0C}">
      <dgm:prSet/>
      <dgm:spPr/>
      <dgm:t>
        <a:bodyPr/>
        <a:lstStyle/>
        <a:p>
          <a:endParaRPr lang="en-US"/>
        </a:p>
      </dgm:t>
    </dgm:pt>
    <dgm:pt modelId="{DC4FF776-81FE-41CA-9EEE-0E5AD78DCA49}" type="pres">
      <dgm:prSet presAssocID="{BD997C46-87E8-4038-BFED-AF9CCCDD9065}" presName="Name0" presStyleCnt="0">
        <dgm:presLayoutVars>
          <dgm:dir/>
          <dgm:resizeHandles val="exact"/>
        </dgm:presLayoutVars>
      </dgm:prSet>
      <dgm:spPr/>
    </dgm:pt>
    <dgm:pt modelId="{8D7FCC90-1FF4-480E-A667-94BF6B3A4094}" type="pres">
      <dgm:prSet presAssocID="{BD997C46-87E8-4038-BFED-AF9CCCDD9065}" presName="vNodes" presStyleCnt="0"/>
      <dgm:spPr/>
    </dgm:pt>
    <dgm:pt modelId="{42E776B3-7716-4B7D-979A-4C040D2A2D55}" type="pres">
      <dgm:prSet presAssocID="{43E6FF6C-188F-4799-ABFA-F8C6B49E1688}" presName="node" presStyleLbl="node1" presStyleIdx="0" presStyleCnt="3" custScaleX="239998" custScaleY="123750">
        <dgm:presLayoutVars>
          <dgm:bulletEnabled val="1"/>
        </dgm:presLayoutVars>
      </dgm:prSet>
      <dgm:spPr/>
      <dgm:t>
        <a:bodyPr/>
        <a:lstStyle/>
        <a:p>
          <a:endParaRPr lang="en-US"/>
        </a:p>
      </dgm:t>
    </dgm:pt>
    <dgm:pt modelId="{5CE7DFA2-1879-4344-BBE3-593213439145}" type="pres">
      <dgm:prSet presAssocID="{CB053C79-FC0B-467D-99E0-9D68158F5D50}" presName="spacerT" presStyleCnt="0"/>
      <dgm:spPr/>
    </dgm:pt>
    <dgm:pt modelId="{62242F10-35D0-475F-AEF8-851C9F44D452}" type="pres">
      <dgm:prSet presAssocID="{CB053C79-FC0B-467D-99E0-9D68158F5D50}" presName="sibTrans" presStyleLbl="sibTrans2D1" presStyleIdx="0" presStyleCnt="2"/>
      <dgm:spPr/>
      <dgm:t>
        <a:bodyPr/>
        <a:lstStyle/>
        <a:p>
          <a:endParaRPr lang="en-US"/>
        </a:p>
      </dgm:t>
    </dgm:pt>
    <dgm:pt modelId="{A8C0B5F9-C00A-458B-9468-CCF8B0998258}" type="pres">
      <dgm:prSet presAssocID="{CB053C79-FC0B-467D-99E0-9D68158F5D50}" presName="spacerB" presStyleCnt="0"/>
      <dgm:spPr/>
    </dgm:pt>
    <dgm:pt modelId="{BFC501D0-A761-4EDA-A986-99C785A098C5}" type="pres">
      <dgm:prSet presAssocID="{30183754-54F9-45DE-B7C9-4091EDA034F9}" presName="node" presStyleLbl="node1" presStyleIdx="1" presStyleCnt="3" custScaleX="240657" custScaleY="130781">
        <dgm:presLayoutVars>
          <dgm:bulletEnabled val="1"/>
        </dgm:presLayoutVars>
      </dgm:prSet>
      <dgm:spPr/>
      <dgm:t>
        <a:bodyPr/>
        <a:lstStyle/>
        <a:p>
          <a:endParaRPr lang="en-US"/>
        </a:p>
      </dgm:t>
    </dgm:pt>
    <dgm:pt modelId="{DE0B008D-7212-4D4D-8340-E7CAB42F5858}" type="pres">
      <dgm:prSet presAssocID="{BD997C46-87E8-4038-BFED-AF9CCCDD9065}" presName="sibTransLast" presStyleLbl="sibTrans2D1" presStyleIdx="1" presStyleCnt="2"/>
      <dgm:spPr/>
      <dgm:t>
        <a:bodyPr/>
        <a:lstStyle/>
        <a:p>
          <a:endParaRPr lang="en-US"/>
        </a:p>
      </dgm:t>
    </dgm:pt>
    <dgm:pt modelId="{1613729C-8678-48C8-98A8-EB28F3203883}" type="pres">
      <dgm:prSet presAssocID="{BD997C46-87E8-4038-BFED-AF9CCCDD9065}" presName="connectorText" presStyleLbl="sibTrans2D1" presStyleIdx="1" presStyleCnt="2"/>
      <dgm:spPr/>
      <dgm:t>
        <a:bodyPr/>
        <a:lstStyle/>
        <a:p>
          <a:endParaRPr lang="en-US"/>
        </a:p>
      </dgm:t>
    </dgm:pt>
    <dgm:pt modelId="{C7D935CE-04B3-42BA-8F0D-5D2DA1E705DF}" type="pres">
      <dgm:prSet presAssocID="{BD997C46-87E8-4038-BFED-AF9CCCDD9065}" presName="lastNode" presStyleLbl="node1" presStyleIdx="2" presStyleCnt="3">
        <dgm:presLayoutVars>
          <dgm:bulletEnabled val="1"/>
        </dgm:presLayoutVars>
      </dgm:prSet>
      <dgm:spPr/>
      <dgm:t>
        <a:bodyPr/>
        <a:lstStyle/>
        <a:p>
          <a:endParaRPr lang="en-US"/>
        </a:p>
      </dgm:t>
    </dgm:pt>
  </dgm:ptLst>
  <dgm:cxnLst>
    <dgm:cxn modelId="{11103201-1CF8-4043-A79E-56FC54C1EB96}" type="presOf" srcId="{13A9602F-808C-4DC7-A50C-950D4C82B83C}" destId="{1613729C-8678-48C8-98A8-EB28F3203883}" srcOrd="1" destOrd="0" presId="urn:microsoft.com/office/officeart/2005/8/layout/equation2"/>
    <dgm:cxn modelId="{1D61F426-FEB0-44A3-8293-A9E4688DA76A}" srcId="{BD997C46-87E8-4038-BFED-AF9CCCDD9065}" destId="{30183754-54F9-45DE-B7C9-4091EDA034F9}" srcOrd="1" destOrd="0" parTransId="{91DC2991-FE5C-48BA-8810-6478122A110E}" sibTransId="{13A9602F-808C-4DC7-A50C-950D4C82B83C}"/>
    <dgm:cxn modelId="{EF2655AE-94EC-45AD-924A-7224E1BB4A0C}" srcId="{BD997C46-87E8-4038-BFED-AF9CCCDD9065}" destId="{03BA594C-BBAC-41E9-911F-0A2CD86E4BB2}" srcOrd="2" destOrd="0" parTransId="{9CDBF11B-C694-423E-9A9D-EB094091E8F7}" sibTransId="{F11EB1DD-5B17-4BBB-88A2-9E91D2C62BF5}"/>
    <dgm:cxn modelId="{8C844AA9-E7CB-4FE6-9F77-A7D00D8DE48B}" srcId="{BD997C46-87E8-4038-BFED-AF9CCCDD9065}" destId="{43E6FF6C-188F-4799-ABFA-F8C6B49E1688}" srcOrd="0" destOrd="0" parTransId="{9538065E-D10D-4EDC-8944-0F13F3D287E6}" sibTransId="{CB053C79-FC0B-467D-99E0-9D68158F5D50}"/>
    <dgm:cxn modelId="{5689D95B-80B2-485C-9D24-40DB6991A51C}" type="presOf" srcId="{03BA594C-BBAC-41E9-911F-0A2CD86E4BB2}" destId="{C7D935CE-04B3-42BA-8F0D-5D2DA1E705DF}" srcOrd="0" destOrd="0" presId="urn:microsoft.com/office/officeart/2005/8/layout/equation2"/>
    <dgm:cxn modelId="{469C3FE2-8B47-4FE5-BDB7-41F522809C9F}" type="presOf" srcId="{BD997C46-87E8-4038-BFED-AF9CCCDD9065}" destId="{DC4FF776-81FE-41CA-9EEE-0E5AD78DCA49}" srcOrd="0" destOrd="0" presId="urn:microsoft.com/office/officeart/2005/8/layout/equation2"/>
    <dgm:cxn modelId="{FCB0FB2B-531A-4BBF-9964-FA8096DB117B}" type="presOf" srcId="{CB053C79-FC0B-467D-99E0-9D68158F5D50}" destId="{62242F10-35D0-475F-AEF8-851C9F44D452}" srcOrd="0" destOrd="0" presId="urn:microsoft.com/office/officeart/2005/8/layout/equation2"/>
    <dgm:cxn modelId="{EBF77C90-F95C-49C2-B249-F25E03524DE2}" type="presOf" srcId="{13A9602F-808C-4DC7-A50C-950D4C82B83C}" destId="{DE0B008D-7212-4D4D-8340-E7CAB42F5858}" srcOrd="0" destOrd="0" presId="urn:microsoft.com/office/officeart/2005/8/layout/equation2"/>
    <dgm:cxn modelId="{1A187DE6-7AF2-4FC9-A8B3-72BC704F3051}" type="presOf" srcId="{43E6FF6C-188F-4799-ABFA-F8C6B49E1688}" destId="{42E776B3-7716-4B7D-979A-4C040D2A2D55}" srcOrd="0" destOrd="0" presId="urn:microsoft.com/office/officeart/2005/8/layout/equation2"/>
    <dgm:cxn modelId="{90350BE4-84ED-47F8-857B-84E4461D28BA}" type="presOf" srcId="{30183754-54F9-45DE-B7C9-4091EDA034F9}" destId="{BFC501D0-A761-4EDA-A986-99C785A098C5}" srcOrd="0" destOrd="0" presId="urn:microsoft.com/office/officeart/2005/8/layout/equation2"/>
    <dgm:cxn modelId="{3CA950F5-45F5-4F36-BAE8-C76540EBFF9B}" type="presParOf" srcId="{DC4FF776-81FE-41CA-9EEE-0E5AD78DCA49}" destId="{8D7FCC90-1FF4-480E-A667-94BF6B3A4094}" srcOrd="0" destOrd="0" presId="urn:microsoft.com/office/officeart/2005/8/layout/equation2"/>
    <dgm:cxn modelId="{52FFA059-26EA-4FA5-9138-7096CDE122DC}" type="presParOf" srcId="{8D7FCC90-1FF4-480E-A667-94BF6B3A4094}" destId="{42E776B3-7716-4B7D-979A-4C040D2A2D55}" srcOrd="0" destOrd="0" presId="urn:microsoft.com/office/officeart/2005/8/layout/equation2"/>
    <dgm:cxn modelId="{DDAB687D-DF80-44D4-880B-6E3DB8A8C375}" type="presParOf" srcId="{8D7FCC90-1FF4-480E-A667-94BF6B3A4094}" destId="{5CE7DFA2-1879-4344-BBE3-593213439145}" srcOrd="1" destOrd="0" presId="urn:microsoft.com/office/officeart/2005/8/layout/equation2"/>
    <dgm:cxn modelId="{FEE90ACB-7CC3-49ED-8F6E-108FF8AFAB97}" type="presParOf" srcId="{8D7FCC90-1FF4-480E-A667-94BF6B3A4094}" destId="{62242F10-35D0-475F-AEF8-851C9F44D452}" srcOrd="2" destOrd="0" presId="urn:microsoft.com/office/officeart/2005/8/layout/equation2"/>
    <dgm:cxn modelId="{36E3AE30-7C97-4267-BB7C-33F74D7486F2}" type="presParOf" srcId="{8D7FCC90-1FF4-480E-A667-94BF6B3A4094}" destId="{A8C0B5F9-C00A-458B-9468-CCF8B0998258}" srcOrd="3" destOrd="0" presId="urn:microsoft.com/office/officeart/2005/8/layout/equation2"/>
    <dgm:cxn modelId="{E171FBCB-B64B-4E8E-984A-736C91E768DC}" type="presParOf" srcId="{8D7FCC90-1FF4-480E-A667-94BF6B3A4094}" destId="{BFC501D0-A761-4EDA-A986-99C785A098C5}" srcOrd="4" destOrd="0" presId="urn:microsoft.com/office/officeart/2005/8/layout/equation2"/>
    <dgm:cxn modelId="{E63BA1FE-0C8F-4B2D-B85D-5CEDEE79E4ED}" type="presParOf" srcId="{DC4FF776-81FE-41CA-9EEE-0E5AD78DCA49}" destId="{DE0B008D-7212-4D4D-8340-E7CAB42F5858}" srcOrd="1" destOrd="0" presId="urn:microsoft.com/office/officeart/2005/8/layout/equation2"/>
    <dgm:cxn modelId="{EACB6096-8C34-47F7-A673-0C6E7AC065BC}" type="presParOf" srcId="{DE0B008D-7212-4D4D-8340-E7CAB42F5858}" destId="{1613729C-8678-48C8-98A8-EB28F3203883}" srcOrd="0" destOrd="0" presId="urn:microsoft.com/office/officeart/2005/8/layout/equation2"/>
    <dgm:cxn modelId="{BCE9300F-BF9C-4696-BC23-57CC6E4A84A5}" type="presParOf" srcId="{DC4FF776-81FE-41CA-9EEE-0E5AD78DCA49}" destId="{C7D935CE-04B3-42BA-8F0D-5D2DA1E705DF}"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D47F31-F959-4E98-B3C8-777080F9D3F9}" type="doc">
      <dgm:prSet loTypeId="urn:microsoft.com/office/officeart/2005/8/layout/hList7" loCatId="list" qsTypeId="urn:microsoft.com/office/officeart/2005/8/quickstyle/simple1" qsCatId="simple" csTypeId="urn:microsoft.com/office/officeart/2005/8/colors/colorful1" csCatId="colorful" phldr="1"/>
      <dgm:spPr/>
    </dgm:pt>
    <dgm:pt modelId="{DE1D2674-F42A-413D-8468-8DDF8A862C0F}">
      <dgm:prSet phldrT="[Text]" custT="1"/>
      <dgm:spPr/>
      <dgm:t>
        <a:bodyPr/>
        <a:lstStyle/>
        <a:p>
          <a:endParaRPr lang="en-US" sz="2000" dirty="0" smtClean="0">
            <a:latin typeface="Quire Sans Pro" pitchFamily="34" charset="0"/>
          </a:endParaRPr>
        </a:p>
        <a:p>
          <a:r>
            <a:rPr lang="en-US" sz="2000" dirty="0" smtClean="0">
              <a:latin typeface="Quire Sans Pro" pitchFamily="34" charset="0"/>
            </a:rPr>
            <a:t>Our Total </a:t>
          </a:r>
          <a:br>
            <a:rPr lang="en-US" sz="2000" dirty="0" smtClean="0">
              <a:latin typeface="Quire Sans Pro" pitchFamily="34" charset="0"/>
            </a:rPr>
          </a:br>
          <a:r>
            <a:rPr lang="en-US" sz="2000" dirty="0" smtClean="0">
              <a:latin typeface="Quire Sans Pro" pitchFamily="34" charset="0"/>
            </a:rPr>
            <a:t>Fundraising Net:</a:t>
          </a:r>
        </a:p>
        <a:p>
          <a:r>
            <a:rPr lang="en-US" sz="2000" dirty="0" smtClean="0">
              <a:latin typeface="Quire Sans Pro" pitchFamily="34" charset="0"/>
            </a:rPr>
            <a:t>[enter]</a:t>
          </a:r>
        </a:p>
        <a:p>
          <a:endParaRPr lang="en-US" sz="500" dirty="0" smtClean="0">
            <a:latin typeface="Quire Sans Pro" pitchFamily="34" charset="0"/>
          </a:endParaRPr>
        </a:p>
        <a:p>
          <a:r>
            <a:rPr lang="en-US" sz="1600" dirty="0" smtClean="0">
              <a:latin typeface="Quire Sans Pro" pitchFamily="34" charset="0"/>
            </a:rPr>
            <a:t>Is this enough to fund our work?</a:t>
          </a:r>
        </a:p>
        <a:p>
          <a:endParaRPr lang="en-US" sz="2000" dirty="0">
            <a:latin typeface="Quire Sans Pro" pitchFamily="34" charset="0"/>
          </a:endParaRPr>
        </a:p>
      </dgm:t>
    </dgm:pt>
    <dgm:pt modelId="{292CE9E3-4E33-4855-B6A4-6B83E411880B}" type="parTrans" cxnId="{0D6BA92C-92D0-44F9-815D-E6C8792AF79F}">
      <dgm:prSet/>
      <dgm:spPr/>
      <dgm:t>
        <a:bodyPr/>
        <a:lstStyle/>
        <a:p>
          <a:endParaRPr lang="en-US"/>
        </a:p>
      </dgm:t>
    </dgm:pt>
    <dgm:pt modelId="{646DC684-4AAE-4F97-A0C9-A63B31F370CC}" type="sibTrans" cxnId="{0D6BA92C-92D0-44F9-815D-E6C8792AF79F}">
      <dgm:prSet/>
      <dgm:spPr/>
      <dgm:t>
        <a:bodyPr/>
        <a:lstStyle/>
        <a:p>
          <a:endParaRPr lang="en-US"/>
        </a:p>
      </dgm:t>
    </dgm:pt>
    <dgm:pt modelId="{3C99753B-EB26-4B1A-8784-EDECC8262A19}">
      <dgm:prSet phldrT="[Text]" custT="1"/>
      <dgm:spPr/>
      <dgm:t>
        <a:bodyPr/>
        <a:lstStyle/>
        <a:p>
          <a:r>
            <a:rPr lang="en-US" sz="2000" dirty="0" smtClean="0">
              <a:latin typeface="Quire Sans Pro" pitchFamily="34" charset="0"/>
            </a:rPr>
            <a:t>Our Dependency Quotient:</a:t>
          </a:r>
        </a:p>
        <a:p>
          <a:r>
            <a:rPr lang="en-US" sz="2000" dirty="0" smtClean="0">
              <a:latin typeface="Quire Sans Pro" pitchFamily="34" charset="0"/>
            </a:rPr>
            <a:t>[enter]</a:t>
          </a:r>
        </a:p>
        <a:p>
          <a:r>
            <a:rPr lang="en-US" sz="1600" dirty="0" smtClean="0">
              <a:latin typeface="Quire Sans Pro" pitchFamily="34" charset="0"/>
            </a:rPr>
            <a:t>Are we at risk if a top donor changes its giving?</a:t>
          </a:r>
          <a:endParaRPr lang="en-US" sz="1600" dirty="0">
            <a:latin typeface="Quire Sans Pro" pitchFamily="34" charset="0"/>
          </a:endParaRPr>
        </a:p>
      </dgm:t>
    </dgm:pt>
    <dgm:pt modelId="{6BC859BB-7E4F-4727-9168-2C8917FB8FAD}" type="parTrans" cxnId="{23A7701B-3888-461B-BD60-D60E135ACDDC}">
      <dgm:prSet/>
      <dgm:spPr/>
      <dgm:t>
        <a:bodyPr/>
        <a:lstStyle/>
        <a:p>
          <a:endParaRPr lang="en-US"/>
        </a:p>
      </dgm:t>
    </dgm:pt>
    <dgm:pt modelId="{C8B6C32D-8DF2-4466-A62E-B44644843EB5}" type="sibTrans" cxnId="{23A7701B-3888-461B-BD60-D60E135ACDDC}">
      <dgm:prSet/>
      <dgm:spPr/>
      <dgm:t>
        <a:bodyPr/>
        <a:lstStyle/>
        <a:p>
          <a:endParaRPr lang="en-US"/>
        </a:p>
      </dgm:t>
    </dgm:pt>
    <dgm:pt modelId="{05A41063-EEB1-4ABA-9EDF-468596656E7C}">
      <dgm:prSet phldrT="[Text]" custT="1"/>
      <dgm:spPr/>
      <dgm:t>
        <a:bodyPr/>
        <a:lstStyle/>
        <a:p>
          <a:r>
            <a:rPr lang="en-US" sz="2000" dirty="0" smtClean="0">
              <a:solidFill>
                <a:schemeClr val="accent3"/>
              </a:solidFill>
              <a:latin typeface="Quire Sans Pro" pitchFamily="34" charset="0"/>
            </a:rPr>
            <a:t>Our Cost of Fundraising:</a:t>
          </a:r>
        </a:p>
        <a:p>
          <a:r>
            <a:rPr lang="en-US" sz="2000" dirty="0" smtClean="0">
              <a:solidFill>
                <a:schemeClr val="accent3"/>
              </a:solidFill>
              <a:latin typeface="Quire Sans Pro" pitchFamily="34" charset="0"/>
            </a:rPr>
            <a:t>[enter]</a:t>
          </a:r>
        </a:p>
        <a:p>
          <a:r>
            <a:rPr lang="en-US" sz="1600" dirty="0" smtClean="0">
              <a:solidFill>
                <a:schemeClr val="accent3"/>
              </a:solidFill>
              <a:latin typeface="Quire Sans Pro" pitchFamily="34" charset="0"/>
            </a:rPr>
            <a:t>Are our fundraising efforts paying off efficiently?</a:t>
          </a:r>
        </a:p>
      </dgm:t>
    </dgm:pt>
    <dgm:pt modelId="{812E6A10-C763-48D9-A251-41F5D8592D93}" type="parTrans" cxnId="{D783919F-E245-4C07-9DF9-DF7E4D42546B}">
      <dgm:prSet/>
      <dgm:spPr/>
      <dgm:t>
        <a:bodyPr/>
        <a:lstStyle/>
        <a:p>
          <a:endParaRPr lang="en-US"/>
        </a:p>
      </dgm:t>
    </dgm:pt>
    <dgm:pt modelId="{3CF401C6-FAF7-4407-BD47-50AE2A79C42B}" type="sibTrans" cxnId="{D783919F-E245-4C07-9DF9-DF7E4D42546B}">
      <dgm:prSet/>
      <dgm:spPr/>
      <dgm:t>
        <a:bodyPr/>
        <a:lstStyle/>
        <a:p>
          <a:endParaRPr lang="en-US"/>
        </a:p>
      </dgm:t>
    </dgm:pt>
    <dgm:pt modelId="{D0C9BE01-B7B2-4F4C-82F8-C7EDE6B0D213}" type="pres">
      <dgm:prSet presAssocID="{F7D47F31-F959-4E98-B3C8-777080F9D3F9}" presName="Name0" presStyleCnt="0">
        <dgm:presLayoutVars>
          <dgm:dir/>
          <dgm:resizeHandles val="exact"/>
        </dgm:presLayoutVars>
      </dgm:prSet>
      <dgm:spPr/>
    </dgm:pt>
    <dgm:pt modelId="{EC00689D-5C16-4708-9F39-8585262F2518}" type="pres">
      <dgm:prSet presAssocID="{F7D47F31-F959-4E98-B3C8-777080F9D3F9}" presName="fgShape" presStyleLbl="fgShp" presStyleIdx="0" presStyleCnt="1"/>
      <dgm:spPr/>
    </dgm:pt>
    <dgm:pt modelId="{E93FD6DD-A389-4D1B-913D-C9DBF5480E8D}" type="pres">
      <dgm:prSet presAssocID="{F7D47F31-F959-4E98-B3C8-777080F9D3F9}" presName="linComp" presStyleCnt="0"/>
      <dgm:spPr/>
    </dgm:pt>
    <dgm:pt modelId="{D729D783-A5D1-42BC-A8E7-BDFF3873693B}" type="pres">
      <dgm:prSet presAssocID="{DE1D2674-F42A-413D-8468-8DDF8A862C0F}" presName="compNode" presStyleCnt="0"/>
      <dgm:spPr/>
    </dgm:pt>
    <dgm:pt modelId="{A10BBB77-2DE3-4630-85A2-02610101E001}" type="pres">
      <dgm:prSet presAssocID="{DE1D2674-F42A-413D-8468-8DDF8A862C0F}" presName="bkgdShape" presStyleLbl="node1" presStyleIdx="0" presStyleCnt="3"/>
      <dgm:spPr/>
      <dgm:t>
        <a:bodyPr/>
        <a:lstStyle/>
        <a:p>
          <a:endParaRPr lang="en-US"/>
        </a:p>
      </dgm:t>
    </dgm:pt>
    <dgm:pt modelId="{02B78234-AC30-448E-8FB1-167EC8A6D680}" type="pres">
      <dgm:prSet presAssocID="{DE1D2674-F42A-413D-8468-8DDF8A862C0F}" presName="nodeTx" presStyleLbl="node1" presStyleIdx="0" presStyleCnt="3">
        <dgm:presLayoutVars>
          <dgm:bulletEnabled val="1"/>
        </dgm:presLayoutVars>
      </dgm:prSet>
      <dgm:spPr/>
      <dgm:t>
        <a:bodyPr/>
        <a:lstStyle/>
        <a:p>
          <a:endParaRPr lang="en-US"/>
        </a:p>
      </dgm:t>
    </dgm:pt>
    <dgm:pt modelId="{70EA794C-2485-4B6F-9295-137FE3739FF3}" type="pres">
      <dgm:prSet presAssocID="{DE1D2674-F42A-413D-8468-8DDF8A862C0F}" presName="invisiNode" presStyleLbl="node1" presStyleIdx="0" presStyleCnt="3"/>
      <dgm:spPr/>
    </dgm:pt>
    <dgm:pt modelId="{0C7CA5CF-93E1-4B4A-9FA8-221B0917D5A1}" type="pres">
      <dgm:prSet presAssocID="{DE1D2674-F42A-413D-8468-8DDF8A862C0F}"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644465B4-E813-4751-962C-B4AAF756845B}" type="pres">
      <dgm:prSet presAssocID="{646DC684-4AAE-4F97-A0C9-A63B31F370CC}" presName="sibTrans" presStyleLbl="sibTrans2D1" presStyleIdx="0" presStyleCnt="0"/>
      <dgm:spPr/>
      <dgm:t>
        <a:bodyPr/>
        <a:lstStyle/>
        <a:p>
          <a:endParaRPr lang="en-US"/>
        </a:p>
      </dgm:t>
    </dgm:pt>
    <dgm:pt modelId="{2889847B-0C48-4397-A17D-AE4F07A56131}" type="pres">
      <dgm:prSet presAssocID="{3C99753B-EB26-4B1A-8784-EDECC8262A19}" presName="compNode" presStyleCnt="0"/>
      <dgm:spPr/>
    </dgm:pt>
    <dgm:pt modelId="{95C5C682-E15A-42D1-B0E0-E7DDBD5F87B2}" type="pres">
      <dgm:prSet presAssocID="{3C99753B-EB26-4B1A-8784-EDECC8262A19}" presName="bkgdShape" presStyleLbl="node1" presStyleIdx="1" presStyleCnt="3"/>
      <dgm:spPr/>
      <dgm:t>
        <a:bodyPr/>
        <a:lstStyle/>
        <a:p>
          <a:endParaRPr lang="en-US"/>
        </a:p>
      </dgm:t>
    </dgm:pt>
    <dgm:pt modelId="{DE8730B3-CA4A-4FF5-A29C-CE4061C7437A}" type="pres">
      <dgm:prSet presAssocID="{3C99753B-EB26-4B1A-8784-EDECC8262A19}" presName="nodeTx" presStyleLbl="node1" presStyleIdx="1" presStyleCnt="3">
        <dgm:presLayoutVars>
          <dgm:bulletEnabled val="1"/>
        </dgm:presLayoutVars>
      </dgm:prSet>
      <dgm:spPr/>
      <dgm:t>
        <a:bodyPr/>
        <a:lstStyle/>
        <a:p>
          <a:endParaRPr lang="en-US"/>
        </a:p>
      </dgm:t>
    </dgm:pt>
    <dgm:pt modelId="{0A2AFB0A-A799-4836-AEB0-2C8649CEA159}" type="pres">
      <dgm:prSet presAssocID="{3C99753B-EB26-4B1A-8784-EDECC8262A19}" presName="invisiNode" presStyleLbl="node1" presStyleIdx="1" presStyleCnt="3"/>
      <dgm:spPr/>
    </dgm:pt>
    <dgm:pt modelId="{DDB0CA3D-D08C-4729-A963-83DE87F4B783}" type="pres">
      <dgm:prSet presAssocID="{3C99753B-EB26-4B1A-8784-EDECC8262A19}"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pt>
    <dgm:pt modelId="{C5F23A39-1FCB-4523-B80D-5E0FFDD2A983}" type="pres">
      <dgm:prSet presAssocID="{C8B6C32D-8DF2-4466-A62E-B44644843EB5}" presName="sibTrans" presStyleLbl="sibTrans2D1" presStyleIdx="0" presStyleCnt="0"/>
      <dgm:spPr/>
      <dgm:t>
        <a:bodyPr/>
        <a:lstStyle/>
        <a:p>
          <a:endParaRPr lang="en-US"/>
        </a:p>
      </dgm:t>
    </dgm:pt>
    <dgm:pt modelId="{FD8A9CA4-8255-4087-BE86-88C130D2DF5A}" type="pres">
      <dgm:prSet presAssocID="{05A41063-EEB1-4ABA-9EDF-468596656E7C}" presName="compNode" presStyleCnt="0"/>
      <dgm:spPr/>
    </dgm:pt>
    <dgm:pt modelId="{4570A292-8509-4DC6-8FD0-87E36DBE54C8}" type="pres">
      <dgm:prSet presAssocID="{05A41063-EEB1-4ABA-9EDF-468596656E7C}" presName="bkgdShape" presStyleLbl="node1" presStyleIdx="2" presStyleCnt="3"/>
      <dgm:spPr/>
      <dgm:t>
        <a:bodyPr/>
        <a:lstStyle/>
        <a:p>
          <a:endParaRPr lang="en-US"/>
        </a:p>
      </dgm:t>
    </dgm:pt>
    <dgm:pt modelId="{53E47B35-F5EC-4B44-A312-A6BEFC05C9C8}" type="pres">
      <dgm:prSet presAssocID="{05A41063-EEB1-4ABA-9EDF-468596656E7C}" presName="nodeTx" presStyleLbl="node1" presStyleIdx="2" presStyleCnt="3">
        <dgm:presLayoutVars>
          <dgm:bulletEnabled val="1"/>
        </dgm:presLayoutVars>
      </dgm:prSet>
      <dgm:spPr/>
      <dgm:t>
        <a:bodyPr/>
        <a:lstStyle/>
        <a:p>
          <a:endParaRPr lang="en-US"/>
        </a:p>
      </dgm:t>
    </dgm:pt>
    <dgm:pt modelId="{111FCE38-DF6F-4B23-AA16-0BAF0D769145}" type="pres">
      <dgm:prSet presAssocID="{05A41063-EEB1-4ABA-9EDF-468596656E7C}" presName="invisiNode" presStyleLbl="node1" presStyleIdx="2" presStyleCnt="3"/>
      <dgm:spPr/>
    </dgm:pt>
    <dgm:pt modelId="{B485F727-5278-42AD-A655-047AEC235369}" type="pres">
      <dgm:prSet presAssocID="{05A41063-EEB1-4ABA-9EDF-468596656E7C}"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dgm:spPr>
    </dgm:pt>
  </dgm:ptLst>
  <dgm:cxnLst>
    <dgm:cxn modelId="{D783919F-E245-4C07-9DF9-DF7E4D42546B}" srcId="{F7D47F31-F959-4E98-B3C8-777080F9D3F9}" destId="{05A41063-EEB1-4ABA-9EDF-468596656E7C}" srcOrd="2" destOrd="0" parTransId="{812E6A10-C763-48D9-A251-41F5D8592D93}" sibTransId="{3CF401C6-FAF7-4407-BD47-50AE2A79C42B}"/>
    <dgm:cxn modelId="{B8B9F168-65D3-4CE4-A2C3-EB6DCB5F522E}" type="presOf" srcId="{C8B6C32D-8DF2-4466-A62E-B44644843EB5}" destId="{C5F23A39-1FCB-4523-B80D-5E0FFDD2A983}" srcOrd="0" destOrd="0" presId="urn:microsoft.com/office/officeart/2005/8/layout/hList7"/>
    <dgm:cxn modelId="{55B3C0B9-F04F-45B4-A8E5-53A18793F00D}" type="presOf" srcId="{05A41063-EEB1-4ABA-9EDF-468596656E7C}" destId="{53E47B35-F5EC-4B44-A312-A6BEFC05C9C8}" srcOrd="1" destOrd="0" presId="urn:microsoft.com/office/officeart/2005/8/layout/hList7"/>
    <dgm:cxn modelId="{599161D1-4634-4252-9E58-2811E0DEE3E7}" type="presOf" srcId="{DE1D2674-F42A-413D-8468-8DDF8A862C0F}" destId="{A10BBB77-2DE3-4630-85A2-02610101E001}" srcOrd="0" destOrd="0" presId="urn:microsoft.com/office/officeart/2005/8/layout/hList7"/>
    <dgm:cxn modelId="{23A7701B-3888-461B-BD60-D60E135ACDDC}" srcId="{F7D47F31-F959-4E98-B3C8-777080F9D3F9}" destId="{3C99753B-EB26-4B1A-8784-EDECC8262A19}" srcOrd="1" destOrd="0" parTransId="{6BC859BB-7E4F-4727-9168-2C8917FB8FAD}" sibTransId="{C8B6C32D-8DF2-4466-A62E-B44644843EB5}"/>
    <dgm:cxn modelId="{A8400F43-5000-4BF3-9B8F-E84322C65887}" type="presOf" srcId="{3C99753B-EB26-4B1A-8784-EDECC8262A19}" destId="{DE8730B3-CA4A-4FF5-A29C-CE4061C7437A}" srcOrd="1" destOrd="0" presId="urn:microsoft.com/office/officeart/2005/8/layout/hList7"/>
    <dgm:cxn modelId="{FBCDAA88-FF61-49A9-BB7F-C71ED62979BE}" type="presOf" srcId="{646DC684-4AAE-4F97-A0C9-A63B31F370CC}" destId="{644465B4-E813-4751-962C-B4AAF756845B}" srcOrd="0" destOrd="0" presId="urn:microsoft.com/office/officeart/2005/8/layout/hList7"/>
    <dgm:cxn modelId="{0D6BA92C-92D0-44F9-815D-E6C8792AF79F}" srcId="{F7D47F31-F959-4E98-B3C8-777080F9D3F9}" destId="{DE1D2674-F42A-413D-8468-8DDF8A862C0F}" srcOrd="0" destOrd="0" parTransId="{292CE9E3-4E33-4855-B6A4-6B83E411880B}" sibTransId="{646DC684-4AAE-4F97-A0C9-A63B31F370CC}"/>
    <dgm:cxn modelId="{A2D15919-1FDA-4BDC-89DD-0ABAD04943B5}" type="presOf" srcId="{05A41063-EEB1-4ABA-9EDF-468596656E7C}" destId="{4570A292-8509-4DC6-8FD0-87E36DBE54C8}" srcOrd="0" destOrd="0" presId="urn:microsoft.com/office/officeart/2005/8/layout/hList7"/>
    <dgm:cxn modelId="{50B2A77E-F469-446A-BA95-24A943AD4374}" type="presOf" srcId="{F7D47F31-F959-4E98-B3C8-777080F9D3F9}" destId="{D0C9BE01-B7B2-4F4C-82F8-C7EDE6B0D213}" srcOrd="0" destOrd="0" presId="urn:microsoft.com/office/officeart/2005/8/layout/hList7"/>
    <dgm:cxn modelId="{A2A2C7E2-EC27-4807-B731-91EDAD93558C}" type="presOf" srcId="{DE1D2674-F42A-413D-8468-8DDF8A862C0F}" destId="{02B78234-AC30-448E-8FB1-167EC8A6D680}" srcOrd="1" destOrd="0" presId="urn:microsoft.com/office/officeart/2005/8/layout/hList7"/>
    <dgm:cxn modelId="{FC91F06C-4CD1-4973-9269-FB9B17EFEF26}" type="presOf" srcId="{3C99753B-EB26-4B1A-8784-EDECC8262A19}" destId="{95C5C682-E15A-42D1-B0E0-E7DDBD5F87B2}" srcOrd="0" destOrd="0" presId="urn:microsoft.com/office/officeart/2005/8/layout/hList7"/>
    <dgm:cxn modelId="{AE165736-C1F6-4761-B631-A4628FDBD126}" type="presParOf" srcId="{D0C9BE01-B7B2-4F4C-82F8-C7EDE6B0D213}" destId="{EC00689D-5C16-4708-9F39-8585262F2518}" srcOrd="0" destOrd="0" presId="urn:microsoft.com/office/officeart/2005/8/layout/hList7"/>
    <dgm:cxn modelId="{05BE0605-23B5-4F70-92FD-AC84EADFC3F7}" type="presParOf" srcId="{D0C9BE01-B7B2-4F4C-82F8-C7EDE6B0D213}" destId="{E93FD6DD-A389-4D1B-913D-C9DBF5480E8D}" srcOrd="1" destOrd="0" presId="urn:microsoft.com/office/officeart/2005/8/layout/hList7"/>
    <dgm:cxn modelId="{6D8EABB6-9AD7-45C7-A3D5-809726EE2562}" type="presParOf" srcId="{E93FD6DD-A389-4D1B-913D-C9DBF5480E8D}" destId="{D729D783-A5D1-42BC-A8E7-BDFF3873693B}" srcOrd="0" destOrd="0" presId="urn:microsoft.com/office/officeart/2005/8/layout/hList7"/>
    <dgm:cxn modelId="{1D60D7F4-EDD9-4D4A-9F85-E88E04B00D7B}" type="presParOf" srcId="{D729D783-A5D1-42BC-A8E7-BDFF3873693B}" destId="{A10BBB77-2DE3-4630-85A2-02610101E001}" srcOrd="0" destOrd="0" presId="urn:microsoft.com/office/officeart/2005/8/layout/hList7"/>
    <dgm:cxn modelId="{556212D3-1500-469E-A90B-E8CD5674AED6}" type="presParOf" srcId="{D729D783-A5D1-42BC-A8E7-BDFF3873693B}" destId="{02B78234-AC30-448E-8FB1-167EC8A6D680}" srcOrd="1" destOrd="0" presId="urn:microsoft.com/office/officeart/2005/8/layout/hList7"/>
    <dgm:cxn modelId="{7091939E-9656-4885-A09A-1E8A49364934}" type="presParOf" srcId="{D729D783-A5D1-42BC-A8E7-BDFF3873693B}" destId="{70EA794C-2485-4B6F-9295-137FE3739FF3}" srcOrd="2" destOrd="0" presId="urn:microsoft.com/office/officeart/2005/8/layout/hList7"/>
    <dgm:cxn modelId="{0E1400C2-2F54-42DC-806E-FBD9B2DAE5B6}" type="presParOf" srcId="{D729D783-A5D1-42BC-A8E7-BDFF3873693B}" destId="{0C7CA5CF-93E1-4B4A-9FA8-221B0917D5A1}" srcOrd="3" destOrd="0" presId="urn:microsoft.com/office/officeart/2005/8/layout/hList7"/>
    <dgm:cxn modelId="{484D139E-2139-48F5-8977-802D2A349CB9}" type="presParOf" srcId="{E93FD6DD-A389-4D1B-913D-C9DBF5480E8D}" destId="{644465B4-E813-4751-962C-B4AAF756845B}" srcOrd="1" destOrd="0" presId="urn:microsoft.com/office/officeart/2005/8/layout/hList7"/>
    <dgm:cxn modelId="{2E7DE629-BAF6-42AD-9D2C-8A4D4B46595F}" type="presParOf" srcId="{E93FD6DD-A389-4D1B-913D-C9DBF5480E8D}" destId="{2889847B-0C48-4397-A17D-AE4F07A56131}" srcOrd="2" destOrd="0" presId="urn:microsoft.com/office/officeart/2005/8/layout/hList7"/>
    <dgm:cxn modelId="{8FEE61FF-7238-4896-964E-96EAD96E103F}" type="presParOf" srcId="{2889847B-0C48-4397-A17D-AE4F07A56131}" destId="{95C5C682-E15A-42D1-B0E0-E7DDBD5F87B2}" srcOrd="0" destOrd="0" presId="urn:microsoft.com/office/officeart/2005/8/layout/hList7"/>
    <dgm:cxn modelId="{2DABA0B2-7339-4E80-83CB-83E7DF1C9126}" type="presParOf" srcId="{2889847B-0C48-4397-A17D-AE4F07A56131}" destId="{DE8730B3-CA4A-4FF5-A29C-CE4061C7437A}" srcOrd="1" destOrd="0" presId="urn:microsoft.com/office/officeart/2005/8/layout/hList7"/>
    <dgm:cxn modelId="{8D11E92F-222B-45ED-B8B2-A8667250F00D}" type="presParOf" srcId="{2889847B-0C48-4397-A17D-AE4F07A56131}" destId="{0A2AFB0A-A799-4836-AEB0-2C8649CEA159}" srcOrd="2" destOrd="0" presId="urn:microsoft.com/office/officeart/2005/8/layout/hList7"/>
    <dgm:cxn modelId="{8951161F-7117-4885-88C4-5561224DD5FB}" type="presParOf" srcId="{2889847B-0C48-4397-A17D-AE4F07A56131}" destId="{DDB0CA3D-D08C-4729-A963-83DE87F4B783}" srcOrd="3" destOrd="0" presId="urn:microsoft.com/office/officeart/2005/8/layout/hList7"/>
    <dgm:cxn modelId="{2B7B3F54-960C-47AF-9461-0EAD0F6505CE}" type="presParOf" srcId="{E93FD6DD-A389-4D1B-913D-C9DBF5480E8D}" destId="{C5F23A39-1FCB-4523-B80D-5E0FFDD2A983}" srcOrd="3" destOrd="0" presId="urn:microsoft.com/office/officeart/2005/8/layout/hList7"/>
    <dgm:cxn modelId="{7B55C2D4-5EA7-4576-82E9-3AE0EF6BD316}" type="presParOf" srcId="{E93FD6DD-A389-4D1B-913D-C9DBF5480E8D}" destId="{FD8A9CA4-8255-4087-BE86-88C130D2DF5A}" srcOrd="4" destOrd="0" presId="urn:microsoft.com/office/officeart/2005/8/layout/hList7"/>
    <dgm:cxn modelId="{46FB1552-1895-4FB7-B8CC-1EA2F0F9FDD6}" type="presParOf" srcId="{FD8A9CA4-8255-4087-BE86-88C130D2DF5A}" destId="{4570A292-8509-4DC6-8FD0-87E36DBE54C8}" srcOrd="0" destOrd="0" presId="urn:microsoft.com/office/officeart/2005/8/layout/hList7"/>
    <dgm:cxn modelId="{66B600AC-FF63-4017-847B-7562F1EE3815}" type="presParOf" srcId="{FD8A9CA4-8255-4087-BE86-88C130D2DF5A}" destId="{53E47B35-F5EC-4B44-A312-A6BEFC05C9C8}" srcOrd="1" destOrd="0" presId="urn:microsoft.com/office/officeart/2005/8/layout/hList7"/>
    <dgm:cxn modelId="{CA99B4EA-2869-454E-98EC-4F97D7DEC1E1}" type="presParOf" srcId="{FD8A9CA4-8255-4087-BE86-88C130D2DF5A}" destId="{111FCE38-DF6F-4B23-AA16-0BAF0D769145}" srcOrd="2" destOrd="0" presId="urn:microsoft.com/office/officeart/2005/8/layout/hList7"/>
    <dgm:cxn modelId="{0BA916F7-238D-454A-A570-AB5878BBC036}" type="presParOf" srcId="{FD8A9CA4-8255-4087-BE86-88C130D2DF5A}" destId="{B485F727-5278-42AD-A655-047AEC235369}"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6DE82-73C5-4C0B-9BEB-59FA8487E6AC}">
      <dsp:nvSpPr>
        <dsp:cNvPr id="0" name=""/>
        <dsp:cNvSpPr/>
      </dsp:nvSpPr>
      <dsp:spPr>
        <a:xfrm rot="10800000">
          <a:off x="609600" y="1067"/>
          <a:ext cx="8153399" cy="1397565"/>
        </a:xfrm>
        <a:prstGeom prst="homePlat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288" tIns="83820" rIns="156464" bIns="83820" numCol="1" spcCol="1270" anchor="t" anchorCtr="0">
          <a:noAutofit/>
        </a:bodyPr>
        <a:lstStyle/>
        <a:p>
          <a:pPr lvl="0" algn="l" defTabSz="977900">
            <a:lnSpc>
              <a:spcPct val="100000"/>
            </a:lnSpc>
            <a:spcBef>
              <a:spcPct val="0"/>
            </a:spcBef>
            <a:spcAft>
              <a:spcPts val="0"/>
            </a:spcAft>
          </a:pPr>
          <a:r>
            <a:rPr lang="en-US" sz="2200" b="0" kern="1200" dirty="0" smtClean="0">
              <a:latin typeface="Quire Sans Pro" pitchFamily="34" charset="0"/>
            </a:rPr>
            <a:t>Ethics &amp; Accountability</a:t>
          </a:r>
          <a:endParaRPr lang="en-US" sz="2200" b="0" kern="1200" dirty="0">
            <a:latin typeface="Quire Sans Pro" pitchFamily="34" charset="0"/>
          </a:endParaRPr>
        </a:p>
        <a:p>
          <a:pPr marL="114300" lvl="1" indent="-114300" algn="l" defTabSz="622300">
            <a:lnSpc>
              <a:spcPct val="100000"/>
            </a:lnSpc>
            <a:spcBef>
              <a:spcPct val="0"/>
            </a:spcBef>
            <a:spcAft>
              <a:spcPts val="0"/>
            </a:spcAft>
            <a:buChar char="••"/>
          </a:pPr>
          <a:r>
            <a:rPr lang="en-US" sz="1400" b="0" kern="1200" dirty="0" smtClean="0">
              <a:latin typeface="Quire Sans Pro" pitchFamily="34" charset="0"/>
            </a:rPr>
            <a:t>The board and individual board members are responsible for ensuring the public’s trust as a part of their fiduciary responsibility.</a:t>
          </a:r>
          <a:endParaRPr lang="en-US" sz="1400" b="0" kern="1200" dirty="0">
            <a:latin typeface="Quire Sans Pro" pitchFamily="34" charset="0"/>
          </a:endParaRPr>
        </a:p>
        <a:p>
          <a:pPr marL="114300" lvl="1" indent="-114300" algn="l" defTabSz="622300">
            <a:lnSpc>
              <a:spcPct val="100000"/>
            </a:lnSpc>
            <a:spcBef>
              <a:spcPct val="0"/>
            </a:spcBef>
            <a:spcAft>
              <a:spcPts val="0"/>
            </a:spcAft>
            <a:buChar char="••"/>
          </a:pPr>
          <a:r>
            <a:rPr lang="en-US" sz="1400" b="0" kern="1200" dirty="0" smtClean="0">
              <a:latin typeface="Quire Sans Pro" pitchFamily="34" charset="0"/>
            </a:rPr>
            <a:t>The board must ensure that the organization is acting ethically in the way that it is raising and spending funds, and is communicating honestly with the public.</a:t>
          </a:r>
          <a:endParaRPr lang="en-US" sz="1400" b="0" kern="1200" dirty="0">
            <a:latin typeface="Quire Sans Pro" pitchFamily="34" charset="0"/>
          </a:endParaRPr>
        </a:p>
      </dsp:txBody>
      <dsp:txXfrm rot="10800000">
        <a:off x="958991" y="1067"/>
        <a:ext cx="7804008" cy="1397565"/>
      </dsp:txXfrm>
    </dsp:sp>
    <dsp:sp modelId="{69B4477D-55E2-4AB9-A3E9-34E719428C7E}">
      <dsp:nvSpPr>
        <dsp:cNvPr id="0" name=""/>
        <dsp:cNvSpPr/>
      </dsp:nvSpPr>
      <dsp:spPr>
        <a:xfrm>
          <a:off x="180504" y="180500"/>
          <a:ext cx="1038698" cy="103869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5000" r="-1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D6DBCB-2896-4114-9D6E-81A6B0D9460D}">
      <dsp:nvSpPr>
        <dsp:cNvPr id="0" name=""/>
        <dsp:cNvSpPr/>
      </dsp:nvSpPr>
      <dsp:spPr>
        <a:xfrm rot="10800000">
          <a:off x="609600" y="1815817"/>
          <a:ext cx="8153399" cy="1397565"/>
        </a:xfrm>
        <a:prstGeom prst="homePlat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288" tIns="83820" rIns="156464" bIns="83820" numCol="1" spcCol="1270" anchor="t" anchorCtr="0">
          <a:noAutofit/>
        </a:bodyPr>
        <a:lstStyle/>
        <a:p>
          <a:pPr lvl="0" algn="l" defTabSz="977900">
            <a:lnSpc>
              <a:spcPct val="100000"/>
            </a:lnSpc>
            <a:spcBef>
              <a:spcPct val="0"/>
            </a:spcBef>
            <a:spcAft>
              <a:spcPts val="0"/>
            </a:spcAft>
          </a:pPr>
          <a:r>
            <a:rPr lang="en-US" sz="2200" b="0" kern="1200" dirty="0" smtClean="0">
              <a:solidFill>
                <a:schemeClr val="tx1"/>
              </a:solidFill>
              <a:latin typeface="Quire Sans Pro" pitchFamily="34" charset="0"/>
            </a:rPr>
            <a:t>Financial Oversight</a:t>
          </a:r>
        </a:p>
        <a:p>
          <a:pPr marL="114300" lvl="1" indent="-114300" algn="l" defTabSz="622300">
            <a:lnSpc>
              <a:spcPct val="100000"/>
            </a:lnSpc>
            <a:spcBef>
              <a:spcPct val="0"/>
            </a:spcBef>
            <a:spcAft>
              <a:spcPts val="0"/>
            </a:spcAft>
            <a:buChar char="••"/>
          </a:pPr>
          <a:r>
            <a:rPr lang="en-US" sz="1400" b="0" kern="1200" dirty="0" smtClean="0">
              <a:latin typeface="Quire Sans Pro" pitchFamily="34" charset="0"/>
            </a:rPr>
            <a:t>Board members are responsible for ensuring the organization’s finances are in order. </a:t>
          </a:r>
        </a:p>
        <a:p>
          <a:pPr marL="114300" lvl="1" indent="-114300" algn="l" defTabSz="622300">
            <a:lnSpc>
              <a:spcPct val="100000"/>
            </a:lnSpc>
            <a:spcBef>
              <a:spcPct val="0"/>
            </a:spcBef>
            <a:spcAft>
              <a:spcPts val="0"/>
            </a:spcAft>
            <a:buChar char="••"/>
          </a:pPr>
          <a:r>
            <a:rPr lang="en-US" sz="1400" b="0" kern="1200" dirty="0" smtClean="0">
              <a:latin typeface="Quire Sans Pro" pitchFamily="34" charset="0"/>
            </a:rPr>
            <a:t>The board must make sure that the organization has the money it needs to sustain its mission, that it is spending resources wisely, and that it has a reasonable  plan for sustaining programs into the future. </a:t>
          </a:r>
        </a:p>
      </dsp:txBody>
      <dsp:txXfrm rot="10800000">
        <a:off x="958991" y="1815817"/>
        <a:ext cx="7804008" cy="1397565"/>
      </dsp:txXfrm>
    </dsp:sp>
    <dsp:sp modelId="{739087C4-B3EE-49F7-A724-861767CF335D}">
      <dsp:nvSpPr>
        <dsp:cNvPr id="0" name=""/>
        <dsp:cNvSpPr/>
      </dsp:nvSpPr>
      <dsp:spPr>
        <a:xfrm>
          <a:off x="165375" y="1981198"/>
          <a:ext cx="1066803" cy="1066803"/>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243DAA-6CEB-4D9A-AEBE-581FBC49DFC4}">
      <dsp:nvSpPr>
        <dsp:cNvPr id="0" name=""/>
        <dsp:cNvSpPr/>
      </dsp:nvSpPr>
      <dsp:spPr>
        <a:xfrm rot="10800000">
          <a:off x="609600" y="3630566"/>
          <a:ext cx="8153399" cy="1397565"/>
        </a:xfrm>
        <a:prstGeom prst="homePlate">
          <a:avLst/>
        </a:prstGeom>
        <a:solidFill>
          <a:schemeClr val="accent4">
            <a:hueOff val="0"/>
            <a:satOff val="0"/>
            <a:lumOff val="0"/>
            <a:alphaOff val="0"/>
          </a:schemeClr>
        </a:solidFill>
        <a:ln w="1905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288" tIns="83820" rIns="156464" bIns="83820" numCol="1" spcCol="1270" anchor="t" anchorCtr="0">
          <a:noAutofit/>
        </a:bodyPr>
        <a:lstStyle/>
        <a:p>
          <a:pPr lvl="0" algn="l" defTabSz="977900" rtl="0">
            <a:lnSpc>
              <a:spcPct val="100000"/>
            </a:lnSpc>
            <a:spcBef>
              <a:spcPct val="0"/>
            </a:spcBef>
            <a:spcAft>
              <a:spcPts val="0"/>
            </a:spcAft>
          </a:pPr>
          <a:r>
            <a:rPr lang="en-US" sz="2200" b="0" kern="1200" dirty="0" smtClean="0">
              <a:solidFill>
                <a:schemeClr val="accent3"/>
              </a:solidFill>
              <a:latin typeface="Quire Sans Pro" pitchFamily="34" charset="0"/>
            </a:rPr>
            <a:t>Raising Funds</a:t>
          </a:r>
          <a:endParaRPr lang="en-US" sz="2200" b="0" kern="1200" dirty="0">
            <a:solidFill>
              <a:schemeClr val="accent3"/>
            </a:solidFill>
            <a:latin typeface="Quire Sans Pro" pitchFamily="34" charset="0"/>
          </a:endParaRPr>
        </a:p>
        <a:p>
          <a:pPr marL="114300" lvl="1" indent="-114300" algn="l" defTabSz="622300" rtl="0">
            <a:lnSpc>
              <a:spcPct val="100000"/>
            </a:lnSpc>
            <a:spcBef>
              <a:spcPct val="0"/>
            </a:spcBef>
            <a:spcAft>
              <a:spcPts val="0"/>
            </a:spcAft>
            <a:buChar char="••"/>
          </a:pPr>
          <a:r>
            <a:rPr lang="en-US" sz="1400" b="0" kern="1200" dirty="0" smtClean="0">
              <a:solidFill>
                <a:schemeClr val="accent3"/>
              </a:solidFill>
              <a:latin typeface="Quire Sans Pro" pitchFamily="34" charset="0"/>
            </a:rPr>
            <a:t>Board members are expected to act as volunteer fundraisers for the organization.</a:t>
          </a:r>
          <a:endParaRPr lang="en-US" sz="1400" b="0" kern="1200" dirty="0">
            <a:solidFill>
              <a:schemeClr val="accent3"/>
            </a:solidFill>
            <a:latin typeface="Quire Sans Pro" pitchFamily="34" charset="0"/>
          </a:endParaRPr>
        </a:p>
        <a:p>
          <a:pPr marL="114300" lvl="1" indent="-114300" algn="l" defTabSz="622300" rtl="0">
            <a:lnSpc>
              <a:spcPct val="100000"/>
            </a:lnSpc>
            <a:spcBef>
              <a:spcPct val="0"/>
            </a:spcBef>
            <a:spcAft>
              <a:spcPts val="0"/>
            </a:spcAft>
            <a:buChar char="••"/>
          </a:pPr>
          <a:r>
            <a:rPr lang="en-US" sz="1400" b="0" kern="1200" dirty="0" smtClean="0">
              <a:solidFill>
                <a:schemeClr val="accent3"/>
              </a:solidFill>
              <a:latin typeface="Quire Sans Pro" pitchFamily="34" charset="0"/>
            </a:rPr>
            <a:t>Board members should be actively involved in securing donations and making personally significant contributions in support of the organization’s mission.</a:t>
          </a:r>
          <a:endParaRPr lang="en-US" sz="1400" b="0" kern="1200" dirty="0">
            <a:solidFill>
              <a:schemeClr val="accent3"/>
            </a:solidFill>
            <a:latin typeface="Quire Sans Pro" pitchFamily="34" charset="0"/>
          </a:endParaRPr>
        </a:p>
      </dsp:txBody>
      <dsp:txXfrm rot="10800000">
        <a:off x="958991" y="3630566"/>
        <a:ext cx="7804008" cy="1397565"/>
      </dsp:txXfrm>
    </dsp:sp>
    <dsp:sp modelId="{41DA19E4-7726-49E1-81F7-F29FA684CBFE}">
      <dsp:nvSpPr>
        <dsp:cNvPr id="0" name=""/>
        <dsp:cNvSpPr/>
      </dsp:nvSpPr>
      <dsp:spPr>
        <a:xfrm>
          <a:off x="178359" y="3808931"/>
          <a:ext cx="1040837" cy="1040837"/>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19050" cap="flat" cmpd="sng" algn="ctr">
          <a:solidFill>
            <a:schemeClr val="accent3"/>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FCFB18-FF6B-4071-B9B7-555684D27629}">
      <dsp:nvSpPr>
        <dsp:cNvPr id="0" name=""/>
        <dsp:cNvSpPr/>
      </dsp:nvSpPr>
      <dsp:spPr>
        <a:xfrm>
          <a:off x="3279709" y="2674619"/>
          <a:ext cx="3268980" cy="3268980"/>
        </a:xfrm>
        <a:prstGeom prst="gear9">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Quire Sans Pro" pitchFamily="34" charset="0"/>
            </a:rPr>
            <a:t>Do we have enough support to fund our mission?</a:t>
          </a:r>
          <a:endParaRPr lang="en-US" sz="1800" kern="1200" dirty="0">
            <a:latin typeface="Quire Sans Pro" pitchFamily="34" charset="0"/>
          </a:endParaRPr>
        </a:p>
      </dsp:txBody>
      <dsp:txXfrm>
        <a:off x="3936919" y="3440362"/>
        <a:ext cx="1954560" cy="1680323"/>
      </dsp:txXfrm>
    </dsp:sp>
    <dsp:sp modelId="{42B75433-ED09-497F-9882-FDE1BDD935F1}">
      <dsp:nvSpPr>
        <dsp:cNvPr id="0" name=""/>
        <dsp:cNvSpPr/>
      </dsp:nvSpPr>
      <dsp:spPr>
        <a:xfrm>
          <a:off x="1377749" y="1901951"/>
          <a:ext cx="2377440" cy="2377440"/>
        </a:xfrm>
        <a:prstGeom prst="gear6">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Quire Sans Pro" pitchFamily="34" charset="0"/>
            </a:rPr>
            <a:t>Are our fundraising practices ethical?</a:t>
          </a:r>
          <a:endParaRPr lang="en-US" sz="1800" kern="1200" dirty="0">
            <a:latin typeface="Quire Sans Pro" pitchFamily="34" charset="0"/>
          </a:endParaRPr>
        </a:p>
      </dsp:txBody>
      <dsp:txXfrm>
        <a:off x="1976277" y="2504096"/>
        <a:ext cx="1180384" cy="1173150"/>
      </dsp:txXfrm>
    </dsp:sp>
    <dsp:sp modelId="{45004AA1-8F46-432B-97FE-AFB79FDBC1A9}">
      <dsp:nvSpPr>
        <dsp:cNvPr id="0" name=""/>
        <dsp:cNvSpPr/>
      </dsp:nvSpPr>
      <dsp:spPr>
        <a:xfrm rot="20700000">
          <a:off x="2709372" y="261761"/>
          <a:ext cx="2329405" cy="2329405"/>
        </a:xfrm>
        <a:prstGeom prst="gear6">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2"/>
              </a:solidFill>
              <a:latin typeface="Quire Sans Pro" pitchFamily="34" charset="0"/>
            </a:rPr>
            <a:t>Are we investing in growth?</a:t>
          </a:r>
          <a:endParaRPr lang="en-US" sz="1800" kern="1200" dirty="0">
            <a:solidFill>
              <a:schemeClr val="bg2"/>
            </a:solidFill>
            <a:latin typeface="Quire Sans Pro" pitchFamily="34" charset="0"/>
          </a:endParaRPr>
        </a:p>
      </dsp:txBody>
      <dsp:txXfrm rot="-20700000">
        <a:off x="3220279" y="772667"/>
        <a:ext cx="1307592" cy="1307592"/>
      </dsp:txXfrm>
    </dsp:sp>
    <dsp:sp modelId="{566EA086-5A3B-4E2F-9D0E-3E2F0C846ED9}">
      <dsp:nvSpPr>
        <dsp:cNvPr id="0" name=""/>
        <dsp:cNvSpPr/>
      </dsp:nvSpPr>
      <dsp:spPr>
        <a:xfrm>
          <a:off x="3048013" y="2170076"/>
          <a:ext cx="4184294" cy="4184294"/>
        </a:xfrm>
        <a:prstGeom prst="circularArrow">
          <a:avLst>
            <a:gd name="adj1" fmla="val 4688"/>
            <a:gd name="adj2" fmla="val 299029"/>
            <a:gd name="adj3" fmla="val 2546544"/>
            <a:gd name="adj4" fmla="val 15797322"/>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60C33E-02FA-4EEE-A432-D04E758E83F6}">
      <dsp:nvSpPr>
        <dsp:cNvPr id="0" name=""/>
        <dsp:cNvSpPr/>
      </dsp:nvSpPr>
      <dsp:spPr>
        <a:xfrm>
          <a:off x="956722" y="1368407"/>
          <a:ext cx="3040151" cy="3040151"/>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75DAB0-3DFD-438B-BE15-3A40E7413E2B}">
      <dsp:nvSpPr>
        <dsp:cNvPr id="0" name=""/>
        <dsp:cNvSpPr/>
      </dsp:nvSpPr>
      <dsp:spPr>
        <a:xfrm>
          <a:off x="2170535" y="-255973"/>
          <a:ext cx="3277895" cy="3277895"/>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EF4E6-6B27-456B-B810-F2BF3FA49DD0}">
      <dsp:nvSpPr>
        <dsp:cNvPr id="0" name=""/>
        <dsp:cNvSpPr/>
      </dsp:nvSpPr>
      <dsp:spPr>
        <a:xfrm rot="21300000">
          <a:off x="14078" y="1901413"/>
          <a:ext cx="4128498" cy="503322"/>
        </a:xfrm>
        <a:prstGeom prst="mathMinus">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8663CB-79B3-41CD-80A9-BE87C84A273E}">
      <dsp:nvSpPr>
        <dsp:cNvPr id="0" name=""/>
        <dsp:cNvSpPr/>
      </dsp:nvSpPr>
      <dsp:spPr>
        <a:xfrm>
          <a:off x="498798" y="215307"/>
          <a:ext cx="1246996" cy="1722459"/>
        </a:xfrm>
        <a:prstGeom prst="downArrow">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88A93E-79BC-4ED9-AADF-88A71A0EA323}">
      <dsp:nvSpPr>
        <dsp:cNvPr id="0" name=""/>
        <dsp:cNvSpPr/>
      </dsp:nvSpPr>
      <dsp:spPr>
        <a:xfrm>
          <a:off x="2203027" y="0"/>
          <a:ext cx="1330129" cy="1808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latin typeface="Quire Sans Pro" pitchFamily="34" charset="0"/>
            </a:rPr>
            <a:t>Low Cost of Fundraising</a:t>
          </a:r>
          <a:endParaRPr lang="en-US" sz="1600" kern="1200" dirty="0">
            <a:latin typeface="Quire Sans Pro" pitchFamily="34" charset="0"/>
          </a:endParaRPr>
        </a:p>
        <a:p>
          <a:pPr marL="114300" lvl="1" indent="-114300" algn="l" defTabSz="533400">
            <a:lnSpc>
              <a:spcPct val="90000"/>
            </a:lnSpc>
            <a:spcBef>
              <a:spcPct val="0"/>
            </a:spcBef>
            <a:spcAft>
              <a:spcPct val="15000"/>
            </a:spcAft>
            <a:buChar char="••"/>
          </a:pPr>
          <a:r>
            <a:rPr lang="en-US" sz="1200" kern="1200" dirty="0" smtClean="0">
              <a:latin typeface="Quire Sans Pro" pitchFamily="34" charset="0"/>
            </a:rPr>
            <a:t>Not paying for broad outreach</a:t>
          </a:r>
          <a:endParaRPr lang="en-US" sz="1200" kern="1200" dirty="0">
            <a:latin typeface="Quire Sans Pro" pitchFamily="34" charset="0"/>
          </a:endParaRPr>
        </a:p>
      </dsp:txBody>
      <dsp:txXfrm>
        <a:off x="2203027" y="0"/>
        <a:ext cx="1330129" cy="1808582"/>
      </dsp:txXfrm>
    </dsp:sp>
    <dsp:sp modelId="{1512DBAC-7C1C-4A23-8D12-390EABB74BF0}">
      <dsp:nvSpPr>
        <dsp:cNvPr id="0" name=""/>
        <dsp:cNvSpPr/>
      </dsp:nvSpPr>
      <dsp:spPr>
        <a:xfrm>
          <a:off x="2410860" y="2368381"/>
          <a:ext cx="1246996" cy="1722459"/>
        </a:xfrm>
        <a:prstGeom prst="upArrow">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0946B-96D8-4A0D-AF3B-7AEFF86612E0}">
      <dsp:nvSpPr>
        <dsp:cNvPr id="0" name=""/>
        <dsp:cNvSpPr/>
      </dsp:nvSpPr>
      <dsp:spPr>
        <a:xfrm>
          <a:off x="623498" y="2497566"/>
          <a:ext cx="1330129" cy="1808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latin typeface="Quire Sans Pro" pitchFamily="34" charset="0"/>
            </a:rPr>
            <a:t>High Dependency Quotient</a:t>
          </a:r>
          <a:endParaRPr lang="en-US" sz="1600" kern="1200" dirty="0">
            <a:latin typeface="Quire Sans Pro" pitchFamily="34" charset="0"/>
          </a:endParaRPr>
        </a:p>
        <a:p>
          <a:pPr marL="114300" lvl="1" indent="-114300" algn="l" defTabSz="533400">
            <a:lnSpc>
              <a:spcPct val="90000"/>
            </a:lnSpc>
            <a:spcBef>
              <a:spcPct val="0"/>
            </a:spcBef>
            <a:spcAft>
              <a:spcPct val="15000"/>
            </a:spcAft>
            <a:buChar char="••"/>
          </a:pPr>
          <a:r>
            <a:rPr lang="en-US" sz="1200" kern="1200" dirty="0">
              <a:latin typeface="Quire Sans Pro" pitchFamily="34" charset="0"/>
            </a:rPr>
            <a:t>Dependent on </a:t>
          </a:r>
          <a:r>
            <a:rPr lang="en-US" sz="1200" kern="1200" dirty="0" smtClean="0">
              <a:latin typeface="Quire Sans Pro" pitchFamily="34" charset="0"/>
            </a:rPr>
            <a:t>a few big donors</a:t>
          </a:r>
          <a:endParaRPr lang="en-US" sz="1200" kern="1200" dirty="0">
            <a:latin typeface="Quire Sans Pro" pitchFamily="34" charset="0"/>
          </a:endParaRPr>
        </a:p>
      </dsp:txBody>
      <dsp:txXfrm>
        <a:off x="623498" y="2497566"/>
        <a:ext cx="1330129" cy="18085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EF4E6-6B27-456B-B810-F2BF3FA49DD0}">
      <dsp:nvSpPr>
        <dsp:cNvPr id="0" name=""/>
        <dsp:cNvSpPr/>
      </dsp:nvSpPr>
      <dsp:spPr>
        <a:xfrm rot="21300000">
          <a:off x="13328" y="1905908"/>
          <a:ext cx="4316742" cy="494332"/>
        </a:xfrm>
        <a:prstGeom prst="mathMinus">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8663CB-79B3-41CD-80A9-BE87C84A273E}">
      <dsp:nvSpPr>
        <dsp:cNvPr id="0" name=""/>
        <dsp:cNvSpPr/>
      </dsp:nvSpPr>
      <dsp:spPr>
        <a:xfrm>
          <a:off x="521208" y="215307"/>
          <a:ext cx="1303020" cy="1722459"/>
        </a:xfrm>
        <a:prstGeom prst="downArrow">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88A93E-79BC-4ED9-AADF-88A71A0EA323}">
      <dsp:nvSpPr>
        <dsp:cNvPr id="0" name=""/>
        <dsp:cNvSpPr/>
      </dsp:nvSpPr>
      <dsp:spPr>
        <a:xfrm>
          <a:off x="2302002" y="0"/>
          <a:ext cx="1389888" cy="1808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latin typeface="Quire Sans Pro" pitchFamily="34" charset="0"/>
            </a:rPr>
            <a:t>Low Dependency Quotient</a:t>
          </a:r>
          <a:endParaRPr lang="en-US" sz="1600" kern="1200" dirty="0">
            <a:latin typeface="Quire Sans Pro" pitchFamily="34" charset="0"/>
          </a:endParaRPr>
        </a:p>
        <a:p>
          <a:pPr marL="114300" lvl="1" indent="-114300" algn="l" defTabSz="533400">
            <a:lnSpc>
              <a:spcPct val="90000"/>
            </a:lnSpc>
            <a:spcBef>
              <a:spcPct val="0"/>
            </a:spcBef>
            <a:spcAft>
              <a:spcPct val="15000"/>
            </a:spcAft>
            <a:buChar char="••"/>
          </a:pPr>
          <a:r>
            <a:rPr lang="en-US" sz="1200" kern="1200" dirty="0" smtClean="0">
              <a:latin typeface="Quire Sans Pro" pitchFamily="34" charset="0"/>
            </a:rPr>
            <a:t>Support from lots of donors</a:t>
          </a:r>
          <a:endParaRPr lang="en-US" sz="1200" kern="1200" dirty="0">
            <a:latin typeface="Quire Sans Pro" pitchFamily="34" charset="0"/>
          </a:endParaRPr>
        </a:p>
      </dsp:txBody>
      <dsp:txXfrm>
        <a:off x="2302002" y="0"/>
        <a:ext cx="1389888" cy="1808582"/>
      </dsp:txXfrm>
    </dsp:sp>
    <dsp:sp modelId="{1512DBAC-7C1C-4A23-8D12-390EABB74BF0}">
      <dsp:nvSpPr>
        <dsp:cNvPr id="0" name=""/>
        <dsp:cNvSpPr/>
      </dsp:nvSpPr>
      <dsp:spPr>
        <a:xfrm>
          <a:off x="2519172" y="2368381"/>
          <a:ext cx="1303020" cy="1722459"/>
        </a:xfrm>
        <a:prstGeom prst="upArrow">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0946B-96D8-4A0D-AF3B-7AEFF86612E0}">
      <dsp:nvSpPr>
        <dsp:cNvPr id="0" name=""/>
        <dsp:cNvSpPr/>
      </dsp:nvSpPr>
      <dsp:spPr>
        <a:xfrm>
          <a:off x="651510" y="2497566"/>
          <a:ext cx="1389888" cy="1808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latin typeface="Quire Sans Pro" pitchFamily="34" charset="0"/>
            </a:rPr>
            <a:t>High Cost of Fundraising</a:t>
          </a:r>
          <a:endParaRPr lang="en-US" sz="1600" kern="1200" dirty="0">
            <a:latin typeface="Quire Sans Pro" pitchFamily="34" charset="0"/>
          </a:endParaRPr>
        </a:p>
        <a:p>
          <a:pPr marL="114300" lvl="1" indent="-114300" algn="l" defTabSz="533400">
            <a:lnSpc>
              <a:spcPct val="90000"/>
            </a:lnSpc>
            <a:spcBef>
              <a:spcPct val="0"/>
            </a:spcBef>
            <a:spcAft>
              <a:spcPct val="15000"/>
            </a:spcAft>
            <a:buChar char="••"/>
          </a:pPr>
          <a:r>
            <a:rPr lang="en-US" sz="1200" kern="1200" dirty="0" smtClean="0">
              <a:latin typeface="Quire Sans Pro" pitchFamily="34" charset="0"/>
            </a:rPr>
            <a:t>Paying to reach them</a:t>
          </a:r>
          <a:endParaRPr lang="en-US" sz="1200" kern="1200" dirty="0">
            <a:latin typeface="Quire Sans Pro" pitchFamily="34" charset="0"/>
          </a:endParaRPr>
        </a:p>
      </dsp:txBody>
      <dsp:txXfrm>
        <a:off x="651510" y="2497566"/>
        <a:ext cx="1389888" cy="18085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776B3-7716-4B7D-979A-4C040D2A2D55}">
      <dsp:nvSpPr>
        <dsp:cNvPr id="0" name=""/>
        <dsp:cNvSpPr/>
      </dsp:nvSpPr>
      <dsp:spPr>
        <a:xfrm>
          <a:off x="404028" y="487"/>
          <a:ext cx="3781780" cy="1949996"/>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dirty="0">
              <a:latin typeface="Quire Sans Pro Heavy" pitchFamily="34" charset="0"/>
            </a:rPr>
            <a:t>Enough Money to Fund Programs</a:t>
          </a:r>
          <a:br>
            <a:rPr lang="en-US" sz="2400" b="0" kern="1200" dirty="0">
              <a:latin typeface="Quire Sans Pro Heavy" pitchFamily="34" charset="0"/>
            </a:rPr>
          </a:br>
          <a:r>
            <a:rPr lang="en-US" sz="1200" b="0" i="1" kern="1200" dirty="0">
              <a:latin typeface="Quire Sans Pro" pitchFamily="34" charset="0"/>
            </a:rPr>
            <a:t>(total fundraising net)</a:t>
          </a:r>
        </a:p>
      </dsp:txBody>
      <dsp:txXfrm>
        <a:off x="957857" y="286057"/>
        <a:ext cx="2674122" cy="1378856"/>
      </dsp:txXfrm>
    </dsp:sp>
    <dsp:sp modelId="{62242F10-35D0-475F-AEF8-851C9F44D452}">
      <dsp:nvSpPr>
        <dsp:cNvPr id="0" name=""/>
        <dsp:cNvSpPr/>
      </dsp:nvSpPr>
      <dsp:spPr>
        <a:xfrm>
          <a:off x="1837949" y="2078435"/>
          <a:ext cx="913937" cy="913937"/>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0" kern="1200"/>
        </a:p>
      </dsp:txBody>
      <dsp:txXfrm>
        <a:off x="1959091" y="2427925"/>
        <a:ext cx="671653" cy="214957"/>
      </dsp:txXfrm>
    </dsp:sp>
    <dsp:sp modelId="{BFC501D0-A761-4EDA-A986-99C785A098C5}">
      <dsp:nvSpPr>
        <dsp:cNvPr id="0" name=""/>
        <dsp:cNvSpPr/>
      </dsp:nvSpPr>
      <dsp:spPr>
        <a:xfrm>
          <a:off x="398836" y="3120324"/>
          <a:ext cx="3792164" cy="2060788"/>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dirty="0">
              <a:latin typeface="Quire Sans Pro Heavy" pitchFamily="34" charset="0"/>
            </a:rPr>
            <a:t>A Responsible Balance </a:t>
          </a:r>
          <a:r>
            <a:rPr lang="en-US" sz="2400" b="0" kern="1200" dirty="0" smtClean="0">
              <a:latin typeface="Quire Sans Pro Heavy" pitchFamily="34" charset="0"/>
            </a:rPr>
            <a:t>of </a:t>
          </a:r>
          <a:br>
            <a:rPr lang="en-US" sz="2400" b="0" kern="1200" dirty="0" smtClean="0">
              <a:latin typeface="Quire Sans Pro Heavy" pitchFamily="34" charset="0"/>
            </a:rPr>
          </a:br>
          <a:r>
            <a:rPr lang="en-US" sz="2400" b="0" kern="1200" dirty="0" smtClean="0">
              <a:latin typeface="Quire Sans Pro Heavy" pitchFamily="34" charset="0"/>
            </a:rPr>
            <a:t>Risk </a:t>
          </a:r>
          <a:r>
            <a:rPr lang="en-US" sz="2400" b="0" kern="1200" dirty="0">
              <a:latin typeface="Quire Sans Pro Heavy" pitchFamily="34" charset="0"/>
            </a:rPr>
            <a:t>and Reward </a:t>
          </a:r>
          <a:r>
            <a:rPr lang="en-US" sz="2400" b="0" kern="1200" dirty="0" smtClean="0">
              <a:latin typeface="Quire Sans Pro Heavy" pitchFamily="34" charset="0"/>
            </a:rPr>
            <a:t/>
          </a:r>
          <a:br>
            <a:rPr lang="en-US" sz="2400" b="0" kern="1200" dirty="0" smtClean="0">
              <a:latin typeface="Quire Sans Pro Heavy" pitchFamily="34" charset="0"/>
            </a:rPr>
          </a:br>
          <a:r>
            <a:rPr lang="en-US" sz="1200" b="0" i="1" kern="1200" dirty="0" smtClean="0">
              <a:latin typeface="Quire Sans Pro" pitchFamily="34" charset="0"/>
            </a:rPr>
            <a:t>(Dependency </a:t>
          </a:r>
          <a:r>
            <a:rPr lang="en-US" sz="1200" b="0" i="1" kern="1200" dirty="0">
              <a:latin typeface="Quire Sans Pro" pitchFamily="34" charset="0"/>
            </a:rPr>
            <a:t>Quotient </a:t>
          </a:r>
          <a:r>
            <a:rPr lang="en-US" sz="1200" b="0" i="1" kern="1200" dirty="0" smtClean="0">
              <a:latin typeface="Quire Sans Pro" pitchFamily="34" charset="0"/>
            </a:rPr>
            <a:t/>
          </a:r>
          <a:br>
            <a:rPr lang="en-US" sz="1200" b="0" i="1" kern="1200" dirty="0" smtClean="0">
              <a:latin typeface="Quire Sans Pro" pitchFamily="34" charset="0"/>
            </a:rPr>
          </a:br>
          <a:r>
            <a:rPr lang="en-US" sz="1200" b="0" i="1" kern="1200" dirty="0" smtClean="0">
              <a:latin typeface="Quire Sans Pro" pitchFamily="34" charset="0"/>
            </a:rPr>
            <a:t>&amp; </a:t>
          </a:r>
          <a:r>
            <a:rPr lang="en-US" sz="1200" b="0" i="1" kern="1200" dirty="0">
              <a:latin typeface="Quire Sans Pro" pitchFamily="34" charset="0"/>
            </a:rPr>
            <a:t>Cost of Fundraising)</a:t>
          </a:r>
        </a:p>
      </dsp:txBody>
      <dsp:txXfrm>
        <a:off x="954186" y="3422119"/>
        <a:ext cx="2681464" cy="1457198"/>
      </dsp:txXfrm>
    </dsp:sp>
    <dsp:sp modelId="{DE0B008D-7212-4D4D-8340-E7CAB42F5858}">
      <dsp:nvSpPr>
        <dsp:cNvPr id="0" name=""/>
        <dsp:cNvSpPr/>
      </dsp:nvSpPr>
      <dsp:spPr>
        <a:xfrm>
          <a:off x="4427364" y="2297709"/>
          <a:ext cx="501090" cy="58618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b="0" kern="1200"/>
        </a:p>
      </dsp:txBody>
      <dsp:txXfrm>
        <a:off x="4427364" y="2414945"/>
        <a:ext cx="350763" cy="351708"/>
      </dsp:txXfrm>
    </dsp:sp>
    <dsp:sp modelId="{C7D935CE-04B3-42BA-8F0D-5D2DA1E705DF}">
      <dsp:nvSpPr>
        <dsp:cNvPr id="0" name=""/>
        <dsp:cNvSpPr/>
      </dsp:nvSpPr>
      <dsp:spPr>
        <a:xfrm>
          <a:off x="5136453" y="1015045"/>
          <a:ext cx="3151509" cy="3151509"/>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a:solidFill>
                <a:schemeClr val="accent3"/>
              </a:solidFill>
              <a:latin typeface="Quire Sans Pro Heavy" pitchFamily="34" charset="0"/>
            </a:rPr>
            <a:t>Healthy Fundraising Program</a:t>
          </a:r>
        </a:p>
      </dsp:txBody>
      <dsp:txXfrm>
        <a:off x="5597981" y="1476573"/>
        <a:ext cx="2228453" cy="22284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BBB77-2DE3-4630-85A2-02610101E001}">
      <dsp:nvSpPr>
        <dsp:cNvPr id="0" name=""/>
        <dsp:cNvSpPr/>
      </dsp:nvSpPr>
      <dsp:spPr>
        <a:xfrm>
          <a:off x="1743" y="0"/>
          <a:ext cx="2713173" cy="454660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endParaRPr lang="en-US" sz="2000" kern="1200" dirty="0" smtClean="0">
            <a:latin typeface="Quire Sans Pro" pitchFamily="34" charset="0"/>
          </a:endParaRPr>
        </a:p>
        <a:p>
          <a:pPr lvl="0" algn="ctr" defTabSz="889000">
            <a:lnSpc>
              <a:spcPct val="90000"/>
            </a:lnSpc>
            <a:spcBef>
              <a:spcPct val="0"/>
            </a:spcBef>
            <a:spcAft>
              <a:spcPct val="35000"/>
            </a:spcAft>
          </a:pPr>
          <a:r>
            <a:rPr lang="en-US" sz="2000" kern="1200" dirty="0" smtClean="0">
              <a:latin typeface="Quire Sans Pro" pitchFamily="34" charset="0"/>
            </a:rPr>
            <a:t>Our Total </a:t>
          </a:r>
          <a:br>
            <a:rPr lang="en-US" sz="2000" kern="1200" dirty="0" smtClean="0">
              <a:latin typeface="Quire Sans Pro" pitchFamily="34" charset="0"/>
            </a:rPr>
          </a:br>
          <a:r>
            <a:rPr lang="en-US" sz="2000" kern="1200" dirty="0" smtClean="0">
              <a:latin typeface="Quire Sans Pro" pitchFamily="34" charset="0"/>
            </a:rPr>
            <a:t>Fundraising Net:</a:t>
          </a:r>
        </a:p>
        <a:p>
          <a:pPr lvl="0" algn="ctr" defTabSz="889000">
            <a:lnSpc>
              <a:spcPct val="90000"/>
            </a:lnSpc>
            <a:spcBef>
              <a:spcPct val="0"/>
            </a:spcBef>
            <a:spcAft>
              <a:spcPct val="35000"/>
            </a:spcAft>
          </a:pPr>
          <a:r>
            <a:rPr lang="en-US" sz="2000" kern="1200" dirty="0" smtClean="0">
              <a:latin typeface="Quire Sans Pro" pitchFamily="34" charset="0"/>
            </a:rPr>
            <a:t>[enter]</a:t>
          </a:r>
        </a:p>
        <a:p>
          <a:pPr lvl="0" algn="ctr" defTabSz="889000">
            <a:lnSpc>
              <a:spcPct val="90000"/>
            </a:lnSpc>
            <a:spcBef>
              <a:spcPct val="0"/>
            </a:spcBef>
            <a:spcAft>
              <a:spcPct val="35000"/>
            </a:spcAft>
          </a:pPr>
          <a:endParaRPr lang="en-US" sz="500" kern="1200" dirty="0" smtClean="0">
            <a:latin typeface="Quire Sans Pro" pitchFamily="34" charset="0"/>
          </a:endParaRPr>
        </a:p>
        <a:p>
          <a:pPr lvl="0" algn="ctr" defTabSz="889000">
            <a:lnSpc>
              <a:spcPct val="90000"/>
            </a:lnSpc>
            <a:spcBef>
              <a:spcPct val="0"/>
            </a:spcBef>
            <a:spcAft>
              <a:spcPct val="35000"/>
            </a:spcAft>
          </a:pPr>
          <a:r>
            <a:rPr lang="en-US" sz="1600" kern="1200" dirty="0" smtClean="0">
              <a:latin typeface="Quire Sans Pro" pitchFamily="34" charset="0"/>
            </a:rPr>
            <a:t>Is this enough to fund our work?</a:t>
          </a:r>
        </a:p>
        <a:p>
          <a:pPr lvl="0" algn="ctr" defTabSz="889000">
            <a:lnSpc>
              <a:spcPct val="90000"/>
            </a:lnSpc>
            <a:spcBef>
              <a:spcPct val="0"/>
            </a:spcBef>
            <a:spcAft>
              <a:spcPct val="35000"/>
            </a:spcAft>
          </a:pPr>
          <a:endParaRPr lang="en-US" sz="2000" kern="1200" dirty="0">
            <a:latin typeface="Quire Sans Pro" pitchFamily="34" charset="0"/>
          </a:endParaRPr>
        </a:p>
      </dsp:txBody>
      <dsp:txXfrm>
        <a:off x="1743" y="1818640"/>
        <a:ext cx="2713173" cy="1818640"/>
      </dsp:txXfrm>
    </dsp:sp>
    <dsp:sp modelId="{0C7CA5CF-93E1-4B4A-9FA8-221B0917D5A1}">
      <dsp:nvSpPr>
        <dsp:cNvPr id="0" name=""/>
        <dsp:cNvSpPr/>
      </dsp:nvSpPr>
      <dsp:spPr>
        <a:xfrm>
          <a:off x="601321" y="272795"/>
          <a:ext cx="1514017" cy="151401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C5C682-E15A-42D1-B0E0-E7DDBD5F87B2}">
      <dsp:nvSpPr>
        <dsp:cNvPr id="0" name=""/>
        <dsp:cNvSpPr/>
      </dsp:nvSpPr>
      <dsp:spPr>
        <a:xfrm>
          <a:off x="2796313" y="0"/>
          <a:ext cx="2713173" cy="4546600"/>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latin typeface="Quire Sans Pro" pitchFamily="34" charset="0"/>
            </a:rPr>
            <a:t>Our Dependency Quotient:</a:t>
          </a:r>
        </a:p>
        <a:p>
          <a:pPr lvl="0" algn="ctr" defTabSz="889000">
            <a:lnSpc>
              <a:spcPct val="90000"/>
            </a:lnSpc>
            <a:spcBef>
              <a:spcPct val="0"/>
            </a:spcBef>
            <a:spcAft>
              <a:spcPct val="35000"/>
            </a:spcAft>
          </a:pPr>
          <a:r>
            <a:rPr lang="en-US" sz="2000" kern="1200" dirty="0" smtClean="0">
              <a:latin typeface="Quire Sans Pro" pitchFamily="34" charset="0"/>
            </a:rPr>
            <a:t>[enter]</a:t>
          </a:r>
        </a:p>
        <a:p>
          <a:pPr lvl="0" algn="ctr" defTabSz="889000">
            <a:lnSpc>
              <a:spcPct val="90000"/>
            </a:lnSpc>
            <a:spcBef>
              <a:spcPct val="0"/>
            </a:spcBef>
            <a:spcAft>
              <a:spcPct val="35000"/>
            </a:spcAft>
          </a:pPr>
          <a:r>
            <a:rPr lang="en-US" sz="1600" kern="1200" dirty="0" smtClean="0">
              <a:latin typeface="Quire Sans Pro" pitchFamily="34" charset="0"/>
            </a:rPr>
            <a:t>Are we at risk if a top donor changes its giving?</a:t>
          </a:r>
          <a:endParaRPr lang="en-US" sz="1600" kern="1200" dirty="0">
            <a:latin typeface="Quire Sans Pro" pitchFamily="34" charset="0"/>
          </a:endParaRPr>
        </a:p>
      </dsp:txBody>
      <dsp:txXfrm>
        <a:off x="2796313" y="1818640"/>
        <a:ext cx="2713173" cy="1818640"/>
      </dsp:txXfrm>
    </dsp:sp>
    <dsp:sp modelId="{DDB0CA3D-D08C-4729-A963-83DE87F4B783}">
      <dsp:nvSpPr>
        <dsp:cNvPr id="0" name=""/>
        <dsp:cNvSpPr/>
      </dsp:nvSpPr>
      <dsp:spPr>
        <a:xfrm>
          <a:off x="3395891" y="272795"/>
          <a:ext cx="1514017" cy="151401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70A292-8509-4DC6-8FD0-87E36DBE54C8}">
      <dsp:nvSpPr>
        <dsp:cNvPr id="0" name=""/>
        <dsp:cNvSpPr/>
      </dsp:nvSpPr>
      <dsp:spPr>
        <a:xfrm>
          <a:off x="5590882" y="0"/>
          <a:ext cx="2713173" cy="4546600"/>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3"/>
              </a:solidFill>
              <a:latin typeface="Quire Sans Pro" pitchFamily="34" charset="0"/>
            </a:rPr>
            <a:t>Our Cost of Fundraising:</a:t>
          </a:r>
        </a:p>
        <a:p>
          <a:pPr lvl="0" algn="ctr" defTabSz="889000">
            <a:lnSpc>
              <a:spcPct val="90000"/>
            </a:lnSpc>
            <a:spcBef>
              <a:spcPct val="0"/>
            </a:spcBef>
            <a:spcAft>
              <a:spcPct val="35000"/>
            </a:spcAft>
          </a:pPr>
          <a:r>
            <a:rPr lang="en-US" sz="2000" kern="1200" dirty="0" smtClean="0">
              <a:solidFill>
                <a:schemeClr val="accent3"/>
              </a:solidFill>
              <a:latin typeface="Quire Sans Pro" pitchFamily="34" charset="0"/>
            </a:rPr>
            <a:t>[enter]</a:t>
          </a:r>
        </a:p>
        <a:p>
          <a:pPr lvl="0" algn="ctr" defTabSz="889000">
            <a:lnSpc>
              <a:spcPct val="90000"/>
            </a:lnSpc>
            <a:spcBef>
              <a:spcPct val="0"/>
            </a:spcBef>
            <a:spcAft>
              <a:spcPct val="35000"/>
            </a:spcAft>
          </a:pPr>
          <a:r>
            <a:rPr lang="en-US" sz="1600" kern="1200" dirty="0" smtClean="0">
              <a:solidFill>
                <a:schemeClr val="accent3"/>
              </a:solidFill>
              <a:latin typeface="Quire Sans Pro" pitchFamily="34" charset="0"/>
            </a:rPr>
            <a:t>Are our fundraising efforts paying off efficiently?</a:t>
          </a:r>
        </a:p>
      </dsp:txBody>
      <dsp:txXfrm>
        <a:off x="5590882" y="1818640"/>
        <a:ext cx="2713173" cy="1818640"/>
      </dsp:txXfrm>
    </dsp:sp>
    <dsp:sp modelId="{B485F727-5278-42AD-A655-047AEC235369}">
      <dsp:nvSpPr>
        <dsp:cNvPr id="0" name=""/>
        <dsp:cNvSpPr/>
      </dsp:nvSpPr>
      <dsp:spPr>
        <a:xfrm>
          <a:off x="6190460" y="272795"/>
          <a:ext cx="1514017" cy="1514017"/>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00689D-5C16-4708-9F39-8585262F2518}">
      <dsp:nvSpPr>
        <dsp:cNvPr id="0" name=""/>
        <dsp:cNvSpPr/>
      </dsp:nvSpPr>
      <dsp:spPr>
        <a:xfrm>
          <a:off x="332232" y="3637280"/>
          <a:ext cx="7641336" cy="681990"/>
        </a:xfrm>
        <a:prstGeom prst="leftRightArrow">
          <a:avLst/>
        </a:prstGeom>
        <a:solidFill>
          <a:schemeClr val="accent2">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6.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70F2D95-CC62-4FA7-A387-7818AC6E1FDB}" type="datetimeFigureOut">
              <a:rPr lang="en-US" smtClean="0"/>
              <a:t>1/15/17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6D838C9-9A1E-439B-A6DE-CB9C0B7914BE}" type="slidenum">
              <a:rPr lang="en-US" smtClean="0"/>
              <a:t>‹#›</a:t>
            </a:fld>
            <a:endParaRPr lang="en-US"/>
          </a:p>
        </p:txBody>
      </p:sp>
    </p:spTree>
    <p:extLst>
      <p:ext uri="{BB962C8B-B14F-4D97-AF65-F5344CB8AC3E}">
        <p14:creationId xmlns:p14="http://schemas.microsoft.com/office/powerpoint/2010/main" val="68990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deck is designed to help guide conversations for Resource Development committees or full boards about your organization’s fundraising strategy.</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a:t>
            </a:fld>
            <a:endParaRPr lang="en-US"/>
          </a:p>
        </p:txBody>
      </p:sp>
    </p:spTree>
    <p:extLst>
      <p:ext uri="{BB962C8B-B14F-4D97-AF65-F5344CB8AC3E}">
        <p14:creationId xmlns:p14="http://schemas.microsoft.com/office/powerpoint/2010/main" val="458793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Enter your organization’s information in this</a:t>
            </a:r>
            <a:r>
              <a:rPr lang="en-US" baseline="0" dirty="0" smtClean="0"/>
              <a:t> slide for discussion.</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12</a:t>
            </a:fld>
            <a:endParaRPr lang="en-US"/>
          </a:p>
        </p:txBody>
      </p:sp>
    </p:spTree>
    <p:extLst>
      <p:ext uri="{BB962C8B-B14F-4D97-AF65-F5344CB8AC3E}">
        <p14:creationId xmlns:p14="http://schemas.microsoft.com/office/powerpoint/2010/main" val="4268760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a:t>
            </a:r>
            <a:r>
              <a:rPr lang="en-US" baseline="0" dirty="0" smtClean="0"/>
              <a:t> this slide and set of questions if this is how you would characterize your balance between Dependency Quote and Cost of Fundraising. Hide if it isn’t.</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13</a:t>
            </a:fld>
            <a:endParaRPr lang="en-US"/>
          </a:p>
        </p:txBody>
      </p:sp>
    </p:spTree>
    <p:extLst>
      <p:ext uri="{BB962C8B-B14F-4D97-AF65-F5344CB8AC3E}">
        <p14:creationId xmlns:p14="http://schemas.microsoft.com/office/powerpoint/2010/main" val="2281518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Share</a:t>
            </a:r>
            <a:r>
              <a:rPr lang="en-US" baseline="0" dirty="0" smtClean="0"/>
              <a:t> this slide and set of questions if this is how you would characterize your balance between Dependency Quote and Cost of Fundraising. Hide if it isn’t.</a:t>
            </a:r>
            <a:endParaRPr lang="en-US" dirty="0" smtClean="0"/>
          </a:p>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14</a:t>
            </a:fld>
            <a:endParaRPr lang="en-US"/>
          </a:p>
        </p:txBody>
      </p:sp>
    </p:spTree>
    <p:extLst>
      <p:ext uri="{BB962C8B-B14F-4D97-AF65-F5344CB8AC3E}">
        <p14:creationId xmlns:p14="http://schemas.microsoft.com/office/powerpoint/2010/main" val="1395119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Share</a:t>
            </a:r>
            <a:r>
              <a:rPr lang="en-US" baseline="0" dirty="0" smtClean="0"/>
              <a:t> this slide and set of questions if this is how you would characterize your balance between Dependency Quote and Cost of Fundraising. Hide if it isn’t.</a:t>
            </a:r>
            <a:endParaRPr lang="en-US" dirty="0" smtClean="0"/>
          </a:p>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15</a:t>
            </a:fld>
            <a:endParaRPr lang="en-US"/>
          </a:p>
        </p:txBody>
      </p:sp>
    </p:spTree>
    <p:extLst>
      <p:ext uri="{BB962C8B-B14F-4D97-AF65-F5344CB8AC3E}">
        <p14:creationId xmlns:p14="http://schemas.microsoft.com/office/powerpoint/2010/main" val="934381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Share</a:t>
            </a:r>
            <a:r>
              <a:rPr lang="en-US" baseline="0" dirty="0" smtClean="0"/>
              <a:t> this slide and set of questions if this is how you would characterize your balance between Dependency Quote and Cost of Fundraising. Hide if it isn’t.</a:t>
            </a:r>
            <a:endParaRPr lang="en-US" dirty="0" smtClean="0"/>
          </a:p>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16</a:t>
            </a:fld>
            <a:endParaRPr lang="en-US"/>
          </a:p>
        </p:txBody>
      </p:sp>
    </p:spTree>
    <p:extLst>
      <p:ext uri="{BB962C8B-B14F-4D97-AF65-F5344CB8AC3E}">
        <p14:creationId xmlns:p14="http://schemas.microsoft.com/office/powerpoint/2010/main" val="69027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board’s role in fundraising fits</a:t>
            </a:r>
            <a:r>
              <a:rPr lang="en-US" baseline="0" dirty="0" smtClean="0"/>
              <a:t> into three main categories.</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2</a:t>
            </a:fld>
            <a:endParaRPr lang="en-US"/>
          </a:p>
        </p:txBody>
      </p:sp>
    </p:spTree>
    <p:extLst>
      <p:ext uri="{BB962C8B-B14F-4D97-AF65-F5344CB8AC3E}">
        <p14:creationId xmlns:p14="http://schemas.microsoft.com/office/powerpoint/2010/main" val="3581035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Board’s should be asking high-level</a:t>
            </a:r>
            <a:r>
              <a:rPr lang="en-US" baseline="0" dirty="0" smtClean="0"/>
              <a:t> questions about the organization’s fundraising strategy and practices that get at whether the organization is being ethical and accountable and if it’s strategy will support the short- and long-term needs of the organization.</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3</a:t>
            </a:fld>
            <a:endParaRPr lang="en-US"/>
          </a:p>
        </p:txBody>
      </p:sp>
    </p:spTree>
    <p:extLst>
      <p:ext uri="{BB962C8B-B14F-4D97-AF65-F5344CB8AC3E}">
        <p14:creationId xmlns:p14="http://schemas.microsoft.com/office/powerpoint/2010/main" val="223607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cost of fundraising is the most common measure of fundraising effectiveness. But it is extremely limited in what it actually tells you about your organization’s fundraising strategy.</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4</a:t>
            </a:fld>
            <a:endParaRPr lang="en-US"/>
          </a:p>
        </p:txBody>
      </p:sp>
    </p:spTree>
    <p:extLst>
      <p:ext uri="{BB962C8B-B14F-4D97-AF65-F5344CB8AC3E}">
        <p14:creationId xmlns:p14="http://schemas.microsoft.com/office/powerpoint/2010/main" val="408903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widely viewed by the public as THE measure of fundraising – or even organizational – effectiveness.</a:t>
            </a:r>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5</a:t>
            </a:fld>
            <a:endParaRPr lang="en-US"/>
          </a:p>
        </p:txBody>
      </p:sp>
    </p:spTree>
    <p:extLst>
      <p:ext uri="{BB962C8B-B14F-4D97-AF65-F5344CB8AC3E}">
        <p14:creationId xmlns:p14="http://schemas.microsoft.com/office/powerpoint/2010/main" val="4283275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6</a:t>
            </a:fld>
            <a:endParaRPr lang="en-US"/>
          </a:p>
        </p:txBody>
      </p:sp>
    </p:spTree>
    <p:extLst>
      <p:ext uri="{BB962C8B-B14F-4D97-AF65-F5344CB8AC3E}">
        <p14:creationId xmlns:p14="http://schemas.microsoft.com/office/powerpoint/2010/main" val="1550800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Our</a:t>
            </a:r>
            <a:r>
              <a:rPr lang="en-US" baseline="0" dirty="0" smtClean="0"/>
              <a:t> organizations worked together to develop a different framework for measuring fundraising effectiveness – one that we think will help organizational leaders ask the right questions about fundraising strategy and practices, and that will provide external validation for a more holistic set of measures of fundraising effectiveness.</a:t>
            </a:r>
            <a:endParaRPr lang="en-US" dirty="0" smtClean="0"/>
          </a:p>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7</a:t>
            </a:fld>
            <a:endParaRPr lang="en-US"/>
          </a:p>
        </p:txBody>
      </p:sp>
    </p:spTree>
    <p:extLst>
      <p:ext uri="{BB962C8B-B14F-4D97-AF65-F5344CB8AC3E}">
        <p14:creationId xmlns:p14="http://schemas.microsoft.com/office/powerpoint/2010/main" val="80306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9</a:t>
            </a:fld>
            <a:endParaRPr lang="en-US"/>
          </a:p>
        </p:txBody>
      </p:sp>
    </p:spTree>
    <p:extLst>
      <p:ext uri="{BB962C8B-B14F-4D97-AF65-F5344CB8AC3E}">
        <p14:creationId xmlns:p14="http://schemas.microsoft.com/office/powerpoint/2010/main" val="4194979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D838C9-9A1E-439B-A6DE-CB9C0B7914BE}" type="slidenum">
              <a:rPr lang="en-US" smtClean="0"/>
              <a:t>10</a:t>
            </a:fld>
            <a:endParaRPr lang="en-US"/>
          </a:p>
        </p:txBody>
      </p:sp>
    </p:spTree>
    <p:extLst>
      <p:ext uri="{BB962C8B-B14F-4D97-AF65-F5344CB8AC3E}">
        <p14:creationId xmlns:p14="http://schemas.microsoft.com/office/powerpoint/2010/main" val="3223486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43921DD-EBED-493E-BC42-3E68E3A50BFD}" type="datetimeFigureOut">
              <a:rPr lang="en-US" smtClean="0"/>
              <a:t>1/15/17</a:t>
            </a:fld>
            <a:endParaRPr lang="en-US"/>
          </a:p>
        </p:txBody>
      </p:sp>
      <p:sp>
        <p:nvSpPr>
          <p:cNvPr id="8" name="Slide Number Placeholder 7"/>
          <p:cNvSpPr>
            <a:spLocks noGrp="1"/>
          </p:cNvSpPr>
          <p:nvPr>
            <p:ph type="sldNum" sz="quarter" idx="11"/>
          </p:nvPr>
        </p:nvSpPr>
        <p:spPr/>
        <p:txBody>
          <a:bodyPr/>
          <a:lstStyle/>
          <a:p>
            <a:fld id="{408891EC-D0C5-4E79-A0E9-01F620FB2E3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921DD-EBED-493E-BC42-3E68E3A50BFD}" type="datetimeFigureOut">
              <a:rPr lang="en-US" smtClean="0"/>
              <a:t>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921DD-EBED-493E-BC42-3E68E3A50BFD}" type="datetimeFigureOut">
              <a:rPr lang="en-US" smtClean="0"/>
              <a:t>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3921DD-EBED-493E-BC42-3E68E3A50BFD}" type="datetimeFigureOut">
              <a:rPr lang="en-US" smtClean="0"/>
              <a:t>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3921DD-EBED-493E-BC42-3E68E3A50BFD}" type="datetimeFigureOut">
              <a:rPr lang="en-US" smtClean="0"/>
              <a:t>1/15/17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43921DD-EBED-493E-BC42-3E68E3A50BFD}" type="datetimeFigureOut">
              <a:rPr lang="en-US" smtClean="0"/>
              <a:t>1/15/17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891EC-D0C5-4E79-A0E9-01F620FB2E38}"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43921DD-EBED-493E-BC42-3E68E3A50BFD}" type="datetimeFigureOut">
              <a:rPr lang="en-US" smtClean="0"/>
              <a:t>1/15/17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891EC-D0C5-4E79-A0E9-01F620FB2E38}"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3921DD-EBED-493E-BC42-3E68E3A50BFD}" type="datetimeFigureOut">
              <a:rPr lang="en-US" smtClean="0"/>
              <a:t>1/15/17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3921DD-EBED-493E-BC42-3E68E3A50BFD}" type="datetimeFigureOut">
              <a:rPr lang="en-US" smtClean="0"/>
              <a:t>1/15/17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3921DD-EBED-493E-BC42-3E68E3A50BFD}" type="datetimeFigureOut">
              <a:rPr lang="en-US" smtClean="0"/>
              <a:t>1/15/17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3921DD-EBED-493E-BC42-3E68E3A50BFD}" type="datetimeFigureOut">
              <a:rPr lang="en-US" smtClean="0"/>
              <a:t>1/15/17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891EC-D0C5-4E79-A0E9-01F620FB2E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A43921DD-EBED-493E-BC42-3E68E3A50BFD}" type="datetimeFigureOut">
              <a:rPr lang="en-US" smtClean="0"/>
              <a:t>1/15/17</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408891EC-D0C5-4E79-A0E9-01F620FB2E38}"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1" Type="http://schemas.openxmlformats.org/officeDocument/2006/relationships/diagramQuickStyle" Target="../diagrams/quickStyle4.xml"/><Relationship Id="rId12" Type="http://schemas.openxmlformats.org/officeDocument/2006/relationships/diagramColors" Target="../diagrams/colors4.xml"/><Relationship Id="rId13" Type="http://schemas.microsoft.com/office/2007/relationships/diagramDrawing" Target="../diagrams/drawing4.xml"/><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diagramData" Target="../diagrams/data3.xml"/><Relationship Id="rId5" Type="http://schemas.openxmlformats.org/officeDocument/2006/relationships/diagramLayout" Target="../diagrams/layout3.xml"/><Relationship Id="rId6" Type="http://schemas.openxmlformats.org/officeDocument/2006/relationships/diagramQuickStyle" Target="../diagrams/quickStyle3.xml"/><Relationship Id="rId7" Type="http://schemas.openxmlformats.org/officeDocument/2006/relationships/diagramColors" Target="../diagrams/colors3.xml"/><Relationship Id="rId8" Type="http://schemas.microsoft.com/office/2007/relationships/diagramDrawing" Target="../diagrams/drawing3.xml"/><Relationship Id="rId9" Type="http://schemas.openxmlformats.org/officeDocument/2006/relationships/diagramData" Target="../diagrams/data4.xml"/><Relationship Id="rId10"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6.xml"/><Relationship Id="rId5" Type="http://schemas.openxmlformats.org/officeDocument/2006/relationships/diagramLayout" Target="../diagrams/layout6.xml"/><Relationship Id="rId6" Type="http://schemas.openxmlformats.org/officeDocument/2006/relationships/diagramQuickStyle" Target="../diagrams/quickStyle6.xml"/><Relationship Id="rId7" Type="http://schemas.openxmlformats.org/officeDocument/2006/relationships/diagramColors" Target="../diagrams/colors6.xml"/><Relationship Id="rId8" Type="http://schemas.microsoft.com/office/2007/relationships/diagramDrawing" Target="../diagrams/drawing6.xml"/><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05000"/>
            <a:ext cx="8610600" cy="2057399"/>
          </a:xfrm>
        </p:spPr>
        <p:txBody>
          <a:bodyPr>
            <a:normAutofit/>
          </a:bodyPr>
          <a:lstStyle/>
          <a:p>
            <a:r>
              <a:rPr lang="en-US" sz="4100" dirty="0" smtClean="0">
                <a:latin typeface="Quire Sans Pro" pitchFamily="34" charset="0"/>
              </a:rPr>
              <a:t>Measuring Fundraising Effectiveness:</a:t>
            </a:r>
            <a:r>
              <a:rPr lang="en-US" sz="4100" b="1" dirty="0" smtClean="0">
                <a:latin typeface="Quire Sans Pro" pitchFamily="34" charset="0"/>
              </a:rPr>
              <a:t/>
            </a:r>
            <a:br>
              <a:rPr lang="en-US" sz="4100" b="1" dirty="0" smtClean="0">
                <a:latin typeface="Quire Sans Pro" pitchFamily="34" charset="0"/>
              </a:rPr>
            </a:br>
            <a:r>
              <a:rPr lang="en-US" sz="2700" b="0" dirty="0" smtClean="0">
                <a:latin typeface="Quire Sans Pro" pitchFamily="34" charset="0"/>
              </a:rPr>
              <a:t>A Conversation Guide for Boards &amp; Leadership Teams</a:t>
            </a:r>
            <a:endParaRPr lang="en-US" sz="2700" b="0" dirty="0">
              <a:latin typeface="Quire Sans Pro"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Tree>
    <p:extLst>
      <p:ext uri="{BB962C8B-B14F-4D97-AF65-F5344CB8AC3E}">
        <p14:creationId xmlns:p14="http://schemas.microsoft.com/office/powerpoint/2010/main" val="6024384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2123658"/>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Balancing Risk &amp; Reward:</a:t>
            </a:r>
          </a:p>
          <a:p>
            <a:r>
              <a:rPr lang="en-US" sz="3000" dirty="0" smtClean="0">
                <a:solidFill>
                  <a:schemeClr val="tx2"/>
                </a:solidFill>
                <a:latin typeface="Quire Sans Pro" pitchFamily="34" charset="0"/>
                <a:ea typeface="+mj-ea"/>
                <a:cs typeface="+mj-cs"/>
              </a:rPr>
              <a:t>There is an inverse relationship between the dependency quotient and cost of fundraising.</a:t>
            </a:r>
          </a:p>
          <a:p>
            <a:endParaRPr lang="en-US" sz="3600" dirty="0">
              <a:solidFill>
                <a:schemeClr val="tx2"/>
              </a:solidFill>
              <a:latin typeface="Quire Sans Pro" pitchFamily="34" charset="0"/>
              <a:ea typeface="+mj-ea"/>
              <a:cs typeface="+mj-cs"/>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graphicFrame>
        <p:nvGraphicFramePr>
          <p:cNvPr id="6" name="Diagram 5"/>
          <p:cNvGraphicFramePr/>
          <p:nvPr>
            <p:extLst>
              <p:ext uri="{D42A27DB-BD31-4B8C-83A1-F6EECF244321}">
                <p14:modId xmlns:p14="http://schemas.microsoft.com/office/powerpoint/2010/main" val="2668020144"/>
              </p:ext>
            </p:extLst>
          </p:nvPr>
        </p:nvGraphicFramePr>
        <p:xfrm>
          <a:off x="76200" y="2057399"/>
          <a:ext cx="4156656" cy="43061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9" name="Diagram 8"/>
          <p:cNvGraphicFramePr/>
          <p:nvPr>
            <p:extLst>
              <p:ext uri="{D42A27DB-BD31-4B8C-83A1-F6EECF244321}">
                <p14:modId xmlns:p14="http://schemas.microsoft.com/office/powerpoint/2010/main" val="290591065"/>
              </p:ext>
            </p:extLst>
          </p:nvPr>
        </p:nvGraphicFramePr>
        <p:xfrm>
          <a:off x="4800600" y="2057399"/>
          <a:ext cx="4343400" cy="430614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 name="TextBox 1"/>
          <p:cNvSpPr txBox="1"/>
          <p:nvPr/>
        </p:nvSpPr>
        <p:spPr>
          <a:xfrm>
            <a:off x="3810000" y="3657600"/>
            <a:ext cx="1219200" cy="707886"/>
          </a:xfrm>
          <a:prstGeom prst="rect">
            <a:avLst/>
          </a:prstGeom>
          <a:noFill/>
        </p:spPr>
        <p:txBody>
          <a:bodyPr wrap="square" rtlCol="0">
            <a:spAutoFit/>
          </a:bodyPr>
          <a:lstStyle/>
          <a:p>
            <a:pPr algn="ctr"/>
            <a:r>
              <a:rPr lang="en-US" sz="4000" dirty="0">
                <a:latin typeface="Quire Sans Pro" pitchFamily="34" charset="0"/>
              </a:rPr>
              <a:t>o</a:t>
            </a:r>
            <a:r>
              <a:rPr lang="en-US" sz="4000" dirty="0" smtClean="0">
                <a:latin typeface="Quire Sans Pro" pitchFamily="34" charset="0"/>
              </a:rPr>
              <a:t>r</a:t>
            </a:r>
            <a:endParaRPr lang="en-US" sz="4000" dirty="0">
              <a:latin typeface="Quire Sans Pro" pitchFamily="34" charset="0"/>
            </a:endParaRPr>
          </a:p>
        </p:txBody>
      </p:sp>
    </p:spTree>
    <p:extLst>
      <p:ext uri="{BB962C8B-B14F-4D97-AF65-F5344CB8AC3E}">
        <p14:creationId xmlns:p14="http://schemas.microsoft.com/office/powerpoint/2010/main" val="5507558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646331"/>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The Goal</a:t>
            </a:r>
            <a:endParaRPr lang="en-US" sz="3600" dirty="0">
              <a:solidFill>
                <a:schemeClr val="tx2"/>
              </a:solidFill>
              <a:latin typeface="Quire Sans Pro" pitchFamily="34" charset="0"/>
              <a:ea typeface="+mj-ea"/>
              <a:cs typeface="+mj-cs"/>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graphicFrame>
        <p:nvGraphicFramePr>
          <p:cNvPr id="5" name="Diagram 4"/>
          <p:cNvGraphicFramePr/>
          <p:nvPr>
            <p:extLst>
              <p:ext uri="{D42A27DB-BD31-4B8C-83A1-F6EECF244321}">
                <p14:modId xmlns:p14="http://schemas.microsoft.com/office/powerpoint/2010/main" val="125554811"/>
              </p:ext>
            </p:extLst>
          </p:nvPr>
        </p:nvGraphicFramePr>
        <p:xfrm>
          <a:off x="228600" y="1371600"/>
          <a:ext cx="8686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12699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1200329"/>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How are we doing?</a:t>
            </a:r>
          </a:p>
          <a:p>
            <a:endParaRPr lang="en-US" sz="3600" dirty="0">
              <a:solidFill>
                <a:schemeClr val="tx2"/>
              </a:solidFill>
              <a:latin typeface="Quire Sans Pro" pitchFamily="34" charset="0"/>
              <a:ea typeface="+mj-ea"/>
              <a:cs typeface="+mj-cs"/>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graphicFrame>
        <p:nvGraphicFramePr>
          <p:cNvPr id="2" name="Diagram 1"/>
          <p:cNvGraphicFramePr/>
          <p:nvPr>
            <p:extLst>
              <p:ext uri="{D42A27DB-BD31-4B8C-83A1-F6EECF244321}">
                <p14:modId xmlns:p14="http://schemas.microsoft.com/office/powerpoint/2010/main" val="2604244767"/>
              </p:ext>
            </p:extLst>
          </p:nvPr>
        </p:nvGraphicFramePr>
        <p:xfrm>
          <a:off x="381000" y="1397000"/>
          <a:ext cx="8305800" cy="4546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248296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1046440"/>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Drilling Down: </a:t>
            </a:r>
            <a:br>
              <a:rPr lang="en-US" sz="3600" dirty="0" smtClean="0">
                <a:solidFill>
                  <a:schemeClr val="tx2"/>
                </a:solidFill>
                <a:latin typeface="Quire Sans Pro" pitchFamily="34" charset="0"/>
                <a:ea typeface="+mj-ea"/>
                <a:cs typeface="+mj-cs"/>
              </a:rPr>
            </a:br>
            <a:r>
              <a:rPr lang="en-US" sz="2600" dirty="0" smtClean="0">
                <a:solidFill>
                  <a:schemeClr val="tx2"/>
                </a:solidFill>
                <a:latin typeface="Quire Sans Pro" pitchFamily="34" charset="0"/>
                <a:ea typeface="+mj-ea"/>
                <a:cs typeface="+mj-cs"/>
              </a:rPr>
              <a:t>Lower Dependency Quotient/Higher Cost of Fundraising</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
        <p:nvSpPr>
          <p:cNvPr id="2" name="Rectangle 1"/>
          <p:cNvSpPr/>
          <p:nvPr/>
        </p:nvSpPr>
        <p:spPr>
          <a:xfrm>
            <a:off x="304800" y="1676400"/>
            <a:ext cx="8382000" cy="4093428"/>
          </a:xfrm>
          <a:prstGeom prst="rect">
            <a:avLst/>
          </a:prstGeom>
        </p:spPr>
        <p:txBody>
          <a:bodyPr wrap="square">
            <a:spAutoFit/>
          </a:bodyPr>
          <a:lstStyle/>
          <a:p>
            <a:r>
              <a:rPr lang="en-US" sz="2000" dirty="0">
                <a:latin typeface="Quire Sans Pro" pitchFamily="34" charset="0"/>
              </a:rPr>
              <a:t>If you have a lower dependency quotient and a higher cost of </a:t>
            </a:r>
            <a:r>
              <a:rPr lang="en-US" sz="2000" dirty="0" smtClean="0">
                <a:latin typeface="Quire Sans Pro" pitchFamily="34" charset="0"/>
              </a:rPr>
              <a:t>fundraising, you </a:t>
            </a:r>
            <a:r>
              <a:rPr lang="en-US" sz="2000" dirty="0">
                <a:latin typeface="Quire Sans Pro" pitchFamily="34" charset="0"/>
              </a:rPr>
              <a:t>are likely investing heavily in fundraising programs that are building up diverse sources of funding, which means that you’re not particularly dependent on any particular donor, but your cost of fundraising is somewhat higher as a result. </a:t>
            </a:r>
          </a:p>
          <a:p>
            <a:pPr lvl="0"/>
            <a:endParaRPr lang="en-US" sz="2000" dirty="0" smtClean="0">
              <a:latin typeface="Quire Sans Pro" pitchFamily="34" charset="0"/>
            </a:endParaRPr>
          </a:p>
          <a:p>
            <a:pPr lvl="0"/>
            <a:r>
              <a:rPr lang="en-US" sz="2000" dirty="0" smtClean="0">
                <a:latin typeface="Quire Sans Pro" pitchFamily="34" charset="0"/>
              </a:rPr>
              <a:t>Questions </a:t>
            </a:r>
            <a:r>
              <a:rPr lang="en-US" sz="2000" dirty="0">
                <a:latin typeface="Quire Sans Pro" pitchFamily="34" charset="0"/>
              </a:rPr>
              <a:t>to ask:</a:t>
            </a:r>
          </a:p>
          <a:p>
            <a:pPr marL="342900" indent="-342900">
              <a:buFont typeface="Arial" panose="020B0604020202020204" pitchFamily="34" charset="0"/>
              <a:buChar char="•"/>
            </a:pPr>
            <a:r>
              <a:rPr lang="en-US" sz="2000" dirty="0">
                <a:latin typeface="Quire Sans Pro" pitchFamily="34" charset="0"/>
              </a:rPr>
              <a:t>Are we seeing long-term ROI from our broad-based donation programs, such as direct mail or telemarketing?</a:t>
            </a:r>
          </a:p>
          <a:p>
            <a:pPr marL="342900" indent="-342900">
              <a:buFont typeface="Arial" panose="020B0604020202020204" pitchFamily="34" charset="0"/>
              <a:buChar char="•"/>
            </a:pPr>
            <a:r>
              <a:rPr lang="en-US" sz="2000" dirty="0">
                <a:latin typeface="Quire Sans Pro" pitchFamily="34" charset="0"/>
              </a:rPr>
              <a:t>Are we fully leveraging opportunities to encourage donors to engage more deeply with us through our major gifts and annual programs?</a:t>
            </a:r>
          </a:p>
          <a:p>
            <a:pPr marL="342900" indent="-342900">
              <a:buFont typeface="Arial" panose="020B0604020202020204" pitchFamily="34" charset="0"/>
              <a:buChar char="•"/>
            </a:pPr>
            <a:r>
              <a:rPr lang="en-US" sz="2000" dirty="0">
                <a:latin typeface="Quire Sans Pro" pitchFamily="34" charset="0"/>
              </a:rPr>
              <a:t>Are we missing opportunities to go after large-scale gifts from foundations or corporations?</a:t>
            </a:r>
          </a:p>
        </p:txBody>
      </p:sp>
    </p:spTree>
    <p:extLst>
      <p:ext uri="{BB962C8B-B14F-4D97-AF65-F5344CB8AC3E}">
        <p14:creationId xmlns:p14="http://schemas.microsoft.com/office/powerpoint/2010/main" val="35675810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1046440"/>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Drilling Down: </a:t>
            </a:r>
            <a:br>
              <a:rPr lang="en-US" sz="3600" dirty="0" smtClean="0">
                <a:solidFill>
                  <a:schemeClr val="tx2"/>
                </a:solidFill>
                <a:latin typeface="Quire Sans Pro" pitchFamily="34" charset="0"/>
                <a:ea typeface="+mj-ea"/>
                <a:cs typeface="+mj-cs"/>
              </a:rPr>
            </a:br>
            <a:r>
              <a:rPr lang="en-US" sz="2600" dirty="0" smtClean="0">
                <a:solidFill>
                  <a:schemeClr val="tx2"/>
                </a:solidFill>
                <a:latin typeface="Quire Sans Pro" pitchFamily="34" charset="0"/>
                <a:ea typeface="+mj-ea"/>
                <a:cs typeface="+mj-cs"/>
              </a:rPr>
              <a:t>Higher Dependency Quotient/Lower Cost of Fundraising</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
        <p:nvSpPr>
          <p:cNvPr id="2" name="Rectangle 1"/>
          <p:cNvSpPr/>
          <p:nvPr/>
        </p:nvSpPr>
        <p:spPr>
          <a:xfrm>
            <a:off x="304800" y="1676400"/>
            <a:ext cx="8382000" cy="4401205"/>
          </a:xfrm>
          <a:prstGeom prst="rect">
            <a:avLst/>
          </a:prstGeom>
        </p:spPr>
        <p:txBody>
          <a:bodyPr wrap="square">
            <a:spAutoFit/>
          </a:bodyPr>
          <a:lstStyle/>
          <a:p>
            <a:pPr lvl="0"/>
            <a:r>
              <a:rPr lang="en-US" sz="2000" dirty="0">
                <a:latin typeface="Quire Sans Pro" pitchFamily="34" charset="0"/>
              </a:rPr>
              <a:t>If you have a higher dependency quotient and a lower cost of fundraising, you are likely receiving big donations from a handful of donors, and may not have </a:t>
            </a:r>
            <a:r>
              <a:rPr lang="en-US" sz="2000" dirty="0" smtClean="0">
                <a:latin typeface="Quire Sans Pro" pitchFamily="34" charset="0"/>
              </a:rPr>
              <a:t>many </a:t>
            </a:r>
            <a:r>
              <a:rPr lang="en-US" sz="2000" dirty="0">
                <a:latin typeface="Quire Sans Pro" pitchFamily="34" charset="0"/>
              </a:rPr>
              <a:t>other sources of funding.</a:t>
            </a:r>
          </a:p>
          <a:p>
            <a:pPr lvl="0"/>
            <a:endParaRPr lang="en-US" sz="2000" dirty="0" smtClean="0">
              <a:latin typeface="Quire Sans Pro" pitchFamily="34" charset="0"/>
            </a:endParaRPr>
          </a:p>
          <a:p>
            <a:pPr lvl="0"/>
            <a:r>
              <a:rPr lang="en-US" sz="2000" dirty="0" smtClean="0">
                <a:latin typeface="Quire Sans Pro" pitchFamily="34" charset="0"/>
              </a:rPr>
              <a:t>Questions </a:t>
            </a:r>
            <a:r>
              <a:rPr lang="en-US" sz="2000" dirty="0">
                <a:latin typeface="Quire Sans Pro" pitchFamily="34" charset="0"/>
              </a:rPr>
              <a:t>to ask:</a:t>
            </a:r>
          </a:p>
          <a:p>
            <a:pPr marL="285750" indent="-285750">
              <a:buFont typeface="Arial" panose="020B0604020202020204" pitchFamily="34" charset="0"/>
              <a:buChar char="•"/>
            </a:pPr>
            <a:r>
              <a:rPr lang="en-US" dirty="0">
                <a:latin typeface="Quire Sans Pro" pitchFamily="34" charset="0"/>
              </a:rPr>
              <a:t>How confident are we in the year-over-year reliability of our top five donors? Are they committed to us for the long-term, or is there a possibility that their support will end? Have we talked with them about that?</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If one or several of those sources went away, what would the impact be on our programs? Do we have a safety net that would enable us to continue to do our work?</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How many donors are we cultivating that could be big donors in the future? Who are they, and how likely is their support?</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If there’s an unlikely future for us with current or future donors, what can we do now to build for greater resilience?</a:t>
            </a:r>
            <a:endParaRPr lang="en-US" sz="1600" dirty="0">
              <a:latin typeface="Quire Sans Pro" pitchFamily="34" charset="0"/>
            </a:endParaRPr>
          </a:p>
        </p:txBody>
      </p:sp>
    </p:spTree>
    <p:extLst>
      <p:ext uri="{BB962C8B-B14F-4D97-AF65-F5344CB8AC3E}">
        <p14:creationId xmlns:p14="http://schemas.microsoft.com/office/powerpoint/2010/main" val="23856172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1046440"/>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Drilling Down: </a:t>
            </a:r>
            <a:br>
              <a:rPr lang="en-US" sz="3600" dirty="0" smtClean="0">
                <a:solidFill>
                  <a:schemeClr val="tx2"/>
                </a:solidFill>
                <a:latin typeface="Quire Sans Pro" pitchFamily="34" charset="0"/>
                <a:ea typeface="+mj-ea"/>
                <a:cs typeface="+mj-cs"/>
              </a:rPr>
            </a:br>
            <a:r>
              <a:rPr lang="en-US" sz="2600" dirty="0" smtClean="0">
                <a:solidFill>
                  <a:schemeClr val="tx2"/>
                </a:solidFill>
                <a:latin typeface="Quire Sans Pro" pitchFamily="34" charset="0"/>
                <a:ea typeface="+mj-ea"/>
                <a:cs typeface="+mj-cs"/>
              </a:rPr>
              <a:t>Higher Dependency Quotient/Higher Cost of Fundraising</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
        <p:nvSpPr>
          <p:cNvPr id="2" name="Rectangle 1"/>
          <p:cNvSpPr/>
          <p:nvPr/>
        </p:nvSpPr>
        <p:spPr>
          <a:xfrm>
            <a:off x="304800" y="1676400"/>
            <a:ext cx="8382000" cy="3600986"/>
          </a:xfrm>
          <a:prstGeom prst="rect">
            <a:avLst/>
          </a:prstGeom>
        </p:spPr>
        <p:txBody>
          <a:bodyPr wrap="square">
            <a:spAutoFit/>
          </a:bodyPr>
          <a:lstStyle/>
          <a:p>
            <a:pPr lvl="0"/>
            <a:r>
              <a:rPr lang="en-US" sz="2000" dirty="0">
                <a:latin typeface="Quire Sans Pro" pitchFamily="34" charset="0"/>
              </a:rPr>
              <a:t>If you have a higher dependency quotient and a </a:t>
            </a:r>
            <a:r>
              <a:rPr lang="en-US" sz="2000" dirty="0" smtClean="0">
                <a:latin typeface="Quire Sans Pro" pitchFamily="34" charset="0"/>
              </a:rPr>
              <a:t>higher cost </a:t>
            </a:r>
            <a:r>
              <a:rPr lang="en-US" sz="2000" dirty="0">
                <a:latin typeface="Quire Sans Pro" pitchFamily="34" charset="0"/>
              </a:rPr>
              <a:t>of fundraising, you are likely investing heavily in multiple fundraising strategies, but are still highly dependent on a few sources of funding, which is a potentially troubling combination.</a:t>
            </a:r>
          </a:p>
          <a:p>
            <a:pPr lvl="0"/>
            <a:endParaRPr lang="en-US" sz="2000" dirty="0" smtClean="0">
              <a:latin typeface="Quire Sans Pro" pitchFamily="34" charset="0"/>
            </a:endParaRPr>
          </a:p>
          <a:p>
            <a:pPr lvl="0"/>
            <a:r>
              <a:rPr lang="en-US" sz="2000" dirty="0" smtClean="0">
                <a:latin typeface="Quire Sans Pro" pitchFamily="34" charset="0"/>
              </a:rPr>
              <a:t>Questions </a:t>
            </a:r>
            <a:r>
              <a:rPr lang="en-US" sz="2000" dirty="0">
                <a:latin typeface="Quire Sans Pro" pitchFamily="34" charset="0"/>
              </a:rPr>
              <a:t>to ask:</a:t>
            </a:r>
          </a:p>
          <a:p>
            <a:pPr marL="285750" indent="-285750">
              <a:buFont typeface="Arial" panose="020B0604020202020204" pitchFamily="34" charset="0"/>
              <a:buChar char="•"/>
            </a:pPr>
            <a:r>
              <a:rPr lang="en-US" dirty="0">
                <a:latin typeface="Quire Sans Pro" pitchFamily="34" charset="0"/>
              </a:rPr>
              <a:t>Are </a:t>
            </a:r>
            <a:r>
              <a:rPr lang="en-US" dirty="0" smtClean="0">
                <a:latin typeface="Quire Sans Pro" pitchFamily="34" charset="0"/>
              </a:rPr>
              <a:t>we strategically </a:t>
            </a:r>
            <a:r>
              <a:rPr lang="en-US" dirty="0">
                <a:latin typeface="Quire Sans Pro" pitchFamily="34" charset="0"/>
              </a:rPr>
              <a:t>investing in fundraising programs that aren’t high ROI yet, but that </a:t>
            </a:r>
            <a:r>
              <a:rPr lang="en-US" dirty="0" smtClean="0">
                <a:latin typeface="Quire Sans Pro" pitchFamily="34" charset="0"/>
              </a:rPr>
              <a:t>we anticipate </a:t>
            </a:r>
            <a:r>
              <a:rPr lang="en-US" dirty="0">
                <a:latin typeface="Quire Sans Pro" pitchFamily="34" charset="0"/>
              </a:rPr>
              <a:t>being high ROI in the future?</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Are </a:t>
            </a:r>
            <a:r>
              <a:rPr lang="en-US" dirty="0" smtClean="0">
                <a:latin typeface="Quire Sans Pro" pitchFamily="34" charset="0"/>
              </a:rPr>
              <a:t>we investing </a:t>
            </a:r>
            <a:r>
              <a:rPr lang="en-US" dirty="0">
                <a:latin typeface="Quire Sans Pro" pitchFamily="34" charset="0"/>
              </a:rPr>
              <a:t>enough in mid-range donor strategies that work to convert lower-dollar donors into </a:t>
            </a:r>
            <a:r>
              <a:rPr lang="en-US" dirty="0" smtClean="0">
                <a:latin typeface="Quire Sans Pro" pitchFamily="34" charset="0"/>
              </a:rPr>
              <a:t>higher-dollar </a:t>
            </a:r>
            <a:r>
              <a:rPr lang="en-US" dirty="0">
                <a:latin typeface="Quire Sans Pro" pitchFamily="34" charset="0"/>
              </a:rPr>
              <a:t>donors?</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Are </a:t>
            </a:r>
            <a:r>
              <a:rPr lang="en-US" dirty="0" smtClean="0">
                <a:latin typeface="Quire Sans Pro" pitchFamily="34" charset="0"/>
              </a:rPr>
              <a:t>we relying </a:t>
            </a:r>
            <a:r>
              <a:rPr lang="en-US" dirty="0">
                <a:latin typeface="Quire Sans Pro" pitchFamily="34" charset="0"/>
              </a:rPr>
              <a:t>heavily on expensive fundraising strategies that aren’t </a:t>
            </a:r>
            <a:r>
              <a:rPr lang="en-US" dirty="0" smtClean="0">
                <a:latin typeface="Quire Sans Pro" pitchFamily="34" charset="0"/>
              </a:rPr>
              <a:t>performing </a:t>
            </a:r>
            <a:r>
              <a:rPr lang="en-US" dirty="0">
                <a:latin typeface="Quire Sans Pro" pitchFamily="34" charset="0"/>
              </a:rPr>
              <a:t>and aren’t likely to perform better in the future?</a:t>
            </a:r>
            <a:endParaRPr lang="en-US" sz="1600" dirty="0">
              <a:latin typeface="Quire Sans Pro" pitchFamily="34" charset="0"/>
            </a:endParaRPr>
          </a:p>
        </p:txBody>
      </p:sp>
    </p:spTree>
    <p:extLst>
      <p:ext uri="{BB962C8B-B14F-4D97-AF65-F5344CB8AC3E}">
        <p14:creationId xmlns:p14="http://schemas.microsoft.com/office/powerpoint/2010/main" val="9733866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1046440"/>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Drilling Down: </a:t>
            </a:r>
            <a:br>
              <a:rPr lang="en-US" sz="3600" dirty="0" smtClean="0">
                <a:solidFill>
                  <a:schemeClr val="tx2"/>
                </a:solidFill>
                <a:latin typeface="Quire Sans Pro" pitchFamily="34" charset="0"/>
                <a:ea typeface="+mj-ea"/>
                <a:cs typeface="+mj-cs"/>
              </a:rPr>
            </a:br>
            <a:r>
              <a:rPr lang="en-US" sz="2600" dirty="0" smtClean="0">
                <a:solidFill>
                  <a:schemeClr val="tx2"/>
                </a:solidFill>
                <a:latin typeface="Quire Sans Pro" pitchFamily="34" charset="0"/>
                <a:ea typeface="+mj-ea"/>
                <a:cs typeface="+mj-cs"/>
              </a:rPr>
              <a:t>Lower Dependency Quotient/Lower Cost of Fundraising</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
        <p:nvSpPr>
          <p:cNvPr id="2" name="Rectangle 1"/>
          <p:cNvSpPr/>
          <p:nvPr/>
        </p:nvSpPr>
        <p:spPr>
          <a:xfrm>
            <a:off x="304800" y="1676400"/>
            <a:ext cx="8382000" cy="3323987"/>
          </a:xfrm>
          <a:prstGeom prst="rect">
            <a:avLst/>
          </a:prstGeom>
        </p:spPr>
        <p:txBody>
          <a:bodyPr wrap="square">
            <a:spAutoFit/>
          </a:bodyPr>
          <a:lstStyle/>
          <a:p>
            <a:pPr lvl="0"/>
            <a:r>
              <a:rPr lang="en-US" sz="2000" dirty="0">
                <a:latin typeface="Quire Sans Pro" pitchFamily="34" charset="0"/>
              </a:rPr>
              <a:t>If you have a </a:t>
            </a:r>
            <a:r>
              <a:rPr lang="en-US" sz="2000" dirty="0" smtClean="0">
                <a:latin typeface="Quire Sans Pro" pitchFamily="34" charset="0"/>
              </a:rPr>
              <a:t>lower dependency </a:t>
            </a:r>
            <a:r>
              <a:rPr lang="en-US" sz="2000" dirty="0">
                <a:latin typeface="Quire Sans Pro" pitchFamily="34" charset="0"/>
              </a:rPr>
              <a:t>quotient and a </a:t>
            </a:r>
            <a:r>
              <a:rPr lang="en-US" sz="2000" dirty="0" smtClean="0">
                <a:latin typeface="Quire Sans Pro" pitchFamily="34" charset="0"/>
              </a:rPr>
              <a:t>lower cost </a:t>
            </a:r>
            <a:r>
              <a:rPr lang="en-US" sz="2000" dirty="0">
                <a:latin typeface="Quire Sans Pro" pitchFamily="34" charset="0"/>
              </a:rPr>
              <a:t>of fundraising, you’re likely doing something right, as this is very difficult to achieve! </a:t>
            </a:r>
            <a:r>
              <a:rPr lang="en-US" sz="2000" dirty="0" smtClean="0">
                <a:latin typeface="Quire Sans Pro" pitchFamily="34" charset="0"/>
              </a:rPr>
              <a:t>Nonetheless</a:t>
            </a:r>
            <a:r>
              <a:rPr lang="en-US" sz="2000" dirty="0">
                <a:latin typeface="Quire Sans Pro" pitchFamily="34" charset="0"/>
              </a:rPr>
              <a:t>, it’s wise to ask questions that could reveal opportunities or vulnerabilities.</a:t>
            </a:r>
          </a:p>
          <a:p>
            <a:pPr lvl="0"/>
            <a:endParaRPr lang="en-US" sz="2000" dirty="0" smtClean="0">
              <a:latin typeface="Quire Sans Pro" pitchFamily="34" charset="0"/>
            </a:endParaRPr>
          </a:p>
          <a:p>
            <a:pPr lvl="0"/>
            <a:r>
              <a:rPr lang="en-US" sz="2000" dirty="0" smtClean="0">
                <a:latin typeface="Quire Sans Pro" pitchFamily="34" charset="0"/>
              </a:rPr>
              <a:t>Questions </a:t>
            </a:r>
            <a:r>
              <a:rPr lang="en-US" sz="2000" dirty="0">
                <a:latin typeface="Quire Sans Pro" pitchFamily="34" charset="0"/>
              </a:rPr>
              <a:t>to ask:</a:t>
            </a:r>
          </a:p>
          <a:p>
            <a:pPr marL="285750" indent="-285750">
              <a:buFont typeface="Arial" panose="020B0604020202020204" pitchFamily="34" charset="0"/>
              <a:buChar char="•"/>
            </a:pPr>
            <a:r>
              <a:rPr lang="en-US" dirty="0">
                <a:latin typeface="Quire Sans Pro" pitchFamily="34" charset="0"/>
              </a:rPr>
              <a:t>Is </a:t>
            </a:r>
            <a:r>
              <a:rPr lang="en-US" dirty="0" smtClean="0">
                <a:latin typeface="Quire Sans Pro" pitchFamily="34" charset="0"/>
              </a:rPr>
              <a:t>our program </a:t>
            </a:r>
            <a:r>
              <a:rPr lang="en-US" dirty="0">
                <a:latin typeface="Quire Sans Pro" pitchFamily="34" charset="0"/>
              </a:rPr>
              <a:t>on a growth trajectory that will continue to support </a:t>
            </a:r>
            <a:r>
              <a:rPr lang="en-US" dirty="0" smtClean="0">
                <a:latin typeface="Quire Sans Pro" pitchFamily="34" charset="0"/>
              </a:rPr>
              <a:t>our </a:t>
            </a:r>
            <a:r>
              <a:rPr lang="en-US" dirty="0">
                <a:latin typeface="Quire Sans Pro" pitchFamily="34" charset="0"/>
              </a:rPr>
              <a:t>organization’s needs?</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Are </a:t>
            </a:r>
            <a:r>
              <a:rPr lang="en-US" dirty="0" smtClean="0">
                <a:latin typeface="Quire Sans Pro" pitchFamily="34" charset="0"/>
              </a:rPr>
              <a:t>we investing </a:t>
            </a:r>
            <a:r>
              <a:rPr lang="en-US" dirty="0">
                <a:latin typeface="Quire Sans Pro" pitchFamily="34" charset="0"/>
              </a:rPr>
              <a:t>enough in donor engagement and stewardship? Do </a:t>
            </a:r>
            <a:r>
              <a:rPr lang="en-US" dirty="0" smtClean="0">
                <a:latin typeface="Quire Sans Pro" pitchFamily="34" charset="0"/>
              </a:rPr>
              <a:t>we have </a:t>
            </a:r>
            <a:r>
              <a:rPr lang="en-US" dirty="0">
                <a:latin typeface="Quire Sans Pro" pitchFamily="34" charset="0"/>
              </a:rPr>
              <a:t>strong renewal rates to prove it?</a:t>
            </a:r>
            <a:endParaRPr lang="en-US" sz="1600" dirty="0">
              <a:latin typeface="Quire Sans Pro" pitchFamily="34" charset="0"/>
            </a:endParaRPr>
          </a:p>
          <a:p>
            <a:pPr marL="285750" indent="-285750">
              <a:buFont typeface="Arial" panose="020B0604020202020204" pitchFamily="34" charset="0"/>
              <a:buChar char="•"/>
            </a:pPr>
            <a:r>
              <a:rPr lang="en-US" dirty="0">
                <a:latin typeface="Quire Sans Pro" pitchFamily="34" charset="0"/>
              </a:rPr>
              <a:t>Are </a:t>
            </a:r>
            <a:r>
              <a:rPr lang="en-US" dirty="0" smtClean="0">
                <a:latin typeface="Quire Sans Pro" pitchFamily="34" charset="0"/>
              </a:rPr>
              <a:t>our staffing </a:t>
            </a:r>
            <a:r>
              <a:rPr lang="en-US" dirty="0">
                <a:latin typeface="Quire Sans Pro" pitchFamily="34" charset="0"/>
              </a:rPr>
              <a:t>levels sustainable and helping </a:t>
            </a:r>
            <a:r>
              <a:rPr lang="en-US" dirty="0" smtClean="0">
                <a:latin typeface="Quire Sans Pro" pitchFamily="34" charset="0"/>
              </a:rPr>
              <a:t>us avoid </a:t>
            </a:r>
            <a:r>
              <a:rPr lang="en-US" dirty="0">
                <a:latin typeface="Quire Sans Pro" pitchFamily="34" charset="0"/>
              </a:rPr>
              <a:t>burnout?</a:t>
            </a:r>
            <a:endParaRPr lang="en-US" sz="1600" dirty="0">
              <a:latin typeface="Quire Sans Pro" pitchFamily="34" charset="0"/>
            </a:endParaRPr>
          </a:p>
        </p:txBody>
      </p:sp>
    </p:spTree>
    <p:extLst>
      <p:ext uri="{BB962C8B-B14F-4D97-AF65-F5344CB8AC3E}">
        <p14:creationId xmlns:p14="http://schemas.microsoft.com/office/powerpoint/2010/main" val="33340105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315200" cy="1154097"/>
          </a:xfrm>
        </p:spPr>
        <p:txBody>
          <a:bodyPr>
            <a:normAutofit fontScale="90000"/>
          </a:bodyPr>
          <a:lstStyle/>
          <a:p>
            <a:r>
              <a:rPr lang="en-US" dirty="0" smtClean="0">
                <a:latin typeface="Quire Sans Pro" pitchFamily="34" charset="0"/>
              </a:rPr>
              <a:t>The Board’s Role in Fundraising: </a:t>
            </a:r>
            <a:r>
              <a:rPr lang="en-US" dirty="0">
                <a:latin typeface="Quire Sans Pro" pitchFamily="34" charset="0"/>
              </a:rPr>
              <a:t/>
            </a:r>
            <a:br>
              <a:rPr lang="en-US" dirty="0">
                <a:latin typeface="Quire Sans Pro" pitchFamily="34" charset="0"/>
              </a:rPr>
            </a:br>
            <a:r>
              <a:rPr lang="en-US" dirty="0" smtClean="0">
                <a:latin typeface="Quire Sans Pro" pitchFamily="34" charset="0"/>
              </a:rPr>
              <a:t>Our Core Responsibilities </a:t>
            </a:r>
            <a:endParaRPr lang="en-US" dirty="0">
              <a:latin typeface="Quire Sans Pro" pitchFamily="34" charset="0"/>
            </a:endParaRPr>
          </a:p>
        </p:txBody>
      </p:sp>
      <p:sp>
        <p:nvSpPr>
          <p:cNvPr id="5" name="Oval 4"/>
          <p:cNvSpPr/>
          <p:nvPr/>
        </p:nvSpPr>
        <p:spPr>
          <a:xfrm>
            <a:off x="304800" y="3429000"/>
            <a:ext cx="1066800" cy="1066800"/>
          </a:xfrm>
          <a:prstGeom prst="ellipse">
            <a:avLst/>
          </a:prstGeom>
          <a:solidFill>
            <a:schemeClr val="tx1"/>
          </a:solidFill>
          <a:ln>
            <a:noFill/>
          </a:ln>
          <a:effectLst/>
          <a:scene3d>
            <a:camera prst="orthographicFront">
              <a:rot lat="0" lon="0" rev="0"/>
            </a:camera>
            <a:lightRig rig="twoPt" dir="br">
              <a:rot lat="0" lon="0" rev="8700000"/>
            </a:lightRig>
          </a:scene3d>
          <a:sp3d prstMaterial="matte"/>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304800" y="1600200"/>
            <a:ext cx="1066800" cy="1066800"/>
          </a:xfrm>
          <a:prstGeom prst="ellipse">
            <a:avLst/>
          </a:prstGeom>
          <a:solidFill>
            <a:schemeClr val="tx1"/>
          </a:solidFill>
          <a:ln>
            <a:noFill/>
          </a:ln>
          <a:effectLst/>
          <a:scene3d>
            <a:camera prst="orthographicFront">
              <a:rot lat="0" lon="0" rev="0"/>
            </a:camera>
            <a:lightRig rig="twoPt" dir="br">
              <a:rot lat="0" lon="0" rev="8700000"/>
            </a:lightRig>
          </a:scene3d>
          <a:sp3d prstMaterial="matte"/>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4311038"/>
              </p:ext>
            </p:extLst>
          </p:nvPr>
        </p:nvGraphicFramePr>
        <p:xfrm>
          <a:off x="152400" y="1447800"/>
          <a:ext cx="8763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324604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839200" cy="1154097"/>
          </a:xfrm>
        </p:spPr>
        <p:txBody>
          <a:bodyPr anchor="t">
            <a:normAutofit fontScale="90000"/>
          </a:bodyPr>
          <a:lstStyle/>
          <a:p>
            <a:r>
              <a:rPr lang="en-US" dirty="0" smtClean="0">
                <a:latin typeface="Quire Sans Pro" pitchFamily="34" charset="0"/>
              </a:rPr>
              <a:t>That means tackling these big questions:</a:t>
            </a:r>
            <a:endParaRPr lang="en-US" dirty="0">
              <a:latin typeface="Quire Sans Pro"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66598249"/>
              </p:ext>
            </p:extLst>
          </p:nvPr>
        </p:nvGraphicFramePr>
        <p:xfrm>
          <a:off x="76200" y="762000"/>
          <a:ext cx="94488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Tree>
    <p:extLst>
      <p:ext uri="{BB962C8B-B14F-4D97-AF65-F5344CB8AC3E}">
        <p14:creationId xmlns:p14="http://schemas.microsoft.com/office/powerpoint/2010/main" val="28633956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839200" cy="1154097"/>
          </a:xfrm>
        </p:spPr>
        <p:txBody>
          <a:bodyPr anchor="t">
            <a:normAutofit fontScale="90000"/>
          </a:bodyPr>
          <a:lstStyle/>
          <a:p>
            <a:r>
              <a:rPr lang="en-US" dirty="0" smtClean="0">
                <a:latin typeface="Quire Sans Pro" pitchFamily="34" charset="0"/>
              </a:rPr>
              <a:t>But the most common measure of fundraising effectiveness – </a:t>
            </a:r>
            <a:br>
              <a:rPr lang="en-US" dirty="0" smtClean="0">
                <a:latin typeface="Quire Sans Pro" pitchFamily="34" charset="0"/>
              </a:rPr>
            </a:br>
            <a:r>
              <a:rPr lang="en-US" dirty="0" smtClean="0">
                <a:latin typeface="Quire Sans Pro" pitchFamily="34" charset="0"/>
              </a:rPr>
              <a:t>the so-called “cost of fundraising” – </a:t>
            </a:r>
            <a:br>
              <a:rPr lang="en-US" dirty="0" smtClean="0">
                <a:latin typeface="Quire Sans Pro" pitchFamily="34" charset="0"/>
              </a:rPr>
            </a:br>
            <a:r>
              <a:rPr lang="en-US" dirty="0" smtClean="0">
                <a:latin typeface="Quire Sans Pro" pitchFamily="34" charset="0"/>
              </a:rPr>
              <a:t>will not answer these questions for us.</a:t>
            </a:r>
            <a:br>
              <a:rPr lang="en-US" dirty="0" smtClean="0">
                <a:latin typeface="Quire Sans Pro" pitchFamily="34" charset="0"/>
              </a:rPr>
            </a:br>
            <a:r>
              <a:rPr lang="en-US" dirty="0" smtClean="0">
                <a:latin typeface="Quire Sans Pro" pitchFamily="34" charset="0"/>
              </a:rPr>
              <a:t/>
            </a:r>
            <a:br>
              <a:rPr lang="en-US" dirty="0" smtClean="0">
                <a:latin typeface="Quire Sans Pro" pitchFamily="34" charset="0"/>
              </a:rPr>
            </a:br>
            <a:r>
              <a:rPr lang="en-US" dirty="0">
                <a:latin typeface="Quire Sans Pro" pitchFamily="34" charset="0"/>
              </a:rPr>
              <a:t/>
            </a:r>
            <a:br>
              <a:rPr lang="en-US" dirty="0">
                <a:latin typeface="Quire Sans Pro" pitchFamily="34" charset="0"/>
              </a:rPr>
            </a:br>
            <a:r>
              <a:rPr lang="en-US" dirty="0" smtClean="0">
                <a:latin typeface="Quire Sans Pro" pitchFamily="34" charset="0"/>
              </a:rPr>
              <a:t/>
            </a:r>
            <a:br>
              <a:rPr lang="en-US" dirty="0" smtClean="0">
                <a:latin typeface="Quire Sans Pro" pitchFamily="34" charset="0"/>
              </a:rPr>
            </a:br>
            <a:r>
              <a:rPr lang="en-US" dirty="0">
                <a:latin typeface="Quire Sans Pro" pitchFamily="34" charset="0"/>
              </a:rPr>
              <a:t/>
            </a:r>
            <a:br>
              <a:rPr lang="en-US" dirty="0">
                <a:latin typeface="Quire Sans Pro" pitchFamily="34" charset="0"/>
              </a:rPr>
            </a:br>
            <a:r>
              <a:rPr lang="en-US" dirty="0">
                <a:latin typeface="Quire Sans Pro" pitchFamily="34" charset="0"/>
              </a:rPr>
              <a:t/>
            </a:r>
            <a:br>
              <a:rPr lang="en-US" dirty="0">
                <a:latin typeface="Quire Sans Pro" pitchFamily="34" charset="0"/>
              </a:rPr>
            </a:br>
            <a:endParaRPr lang="en-US" dirty="0">
              <a:latin typeface="Quire Sans Pro" pitchFamily="34" charset="0"/>
            </a:endParaRPr>
          </a:p>
        </p:txBody>
      </p:sp>
      <p:sp>
        <p:nvSpPr>
          <p:cNvPr id="4" name="Rectangle 3"/>
          <p:cNvSpPr/>
          <p:nvPr/>
        </p:nvSpPr>
        <p:spPr>
          <a:xfrm>
            <a:off x="1752600" y="4191000"/>
            <a:ext cx="7239000" cy="1200329"/>
          </a:xfrm>
          <a:prstGeom prst="rect">
            <a:avLst/>
          </a:prstGeom>
        </p:spPr>
        <p:txBody>
          <a:bodyPr wrap="square">
            <a:spAutoFit/>
          </a:bodyPr>
          <a:lstStyle/>
          <a:p>
            <a:pPr algn="r"/>
            <a:r>
              <a:rPr lang="en-US" sz="3600" dirty="0">
                <a:solidFill>
                  <a:schemeClr val="tx2"/>
                </a:solidFill>
                <a:latin typeface="Quire Sans Pro" pitchFamily="34" charset="0"/>
                <a:ea typeface="+mj-ea"/>
                <a:cs typeface="+mj-cs"/>
              </a:rPr>
              <a:t>All it </a:t>
            </a:r>
            <a:r>
              <a:rPr lang="en-US" sz="3600" dirty="0" smtClean="0">
                <a:solidFill>
                  <a:schemeClr val="tx2"/>
                </a:solidFill>
                <a:latin typeface="Quire Sans Pro" pitchFamily="34" charset="0"/>
                <a:ea typeface="+mj-ea"/>
                <a:cs typeface="+mj-cs"/>
              </a:rPr>
              <a:t>tells </a:t>
            </a:r>
            <a:r>
              <a:rPr lang="en-US" sz="3600" dirty="0">
                <a:solidFill>
                  <a:schemeClr val="tx2"/>
                </a:solidFill>
                <a:latin typeface="Quire Sans Pro" pitchFamily="34" charset="0"/>
                <a:ea typeface="+mj-ea"/>
                <a:cs typeface="+mj-cs"/>
              </a:rPr>
              <a:t>us </a:t>
            </a:r>
            <a:r>
              <a:rPr lang="en-US" sz="3600" dirty="0" smtClean="0">
                <a:solidFill>
                  <a:schemeClr val="tx2"/>
                </a:solidFill>
                <a:latin typeface="Quire Sans Pro" pitchFamily="34" charset="0"/>
                <a:ea typeface="+mj-ea"/>
                <a:cs typeface="+mj-cs"/>
              </a:rPr>
              <a:t>is </a:t>
            </a:r>
            <a:r>
              <a:rPr lang="en-US" sz="3600" dirty="0">
                <a:solidFill>
                  <a:schemeClr val="tx2"/>
                </a:solidFill>
                <a:latin typeface="Quire Sans Pro" pitchFamily="34" charset="0"/>
                <a:ea typeface="+mj-ea"/>
                <a:cs typeface="+mj-cs"/>
              </a:rPr>
              <a:t>how much money we spend </a:t>
            </a:r>
            <a:r>
              <a:rPr lang="en-US" sz="3600" dirty="0" smtClean="0">
                <a:solidFill>
                  <a:schemeClr val="tx2"/>
                </a:solidFill>
                <a:latin typeface="Quire Sans Pro" pitchFamily="34" charset="0"/>
                <a:ea typeface="+mj-ea"/>
                <a:cs typeface="+mj-cs"/>
              </a:rPr>
              <a:t>to raise </a:t>
            </a:r>
            <a:r>
              <a:rPr lang="en-US" sz="3600" dirty="0">
                <a:solidFill>
                  <a:schemeClr val="tx2"/>
                </a:solidFill>
                <a:latin typeface="Quire Sans Pro" pitchFamily="34" charset="0"/>
                <a:ea typeface="+mj-ea"/>
                <a:cs typeface="+mj-cs"/>
              </a:rPr>
              <a:t>a dollar.</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Tree>
    <p:extLst>
      <p:ext uri="{BB962C8B-B14F-4D97-AF65-F5344CB8AC3E}">
        <p14:creationId xmlns:p14="http://schemas.microsoft.com/office/powerpoint/2010/main" val="14035231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422" y="228600"/>
            <a:ext cx="8751453" cy="2057399"/>
          </a:xfrm>
        </p:spPr>
        <p:txBody>
          <a:bodyPr anchor="t">
            <a:normAutofit fontScale="90000"/>
          </a:bodyPr>
          <a:lstStyle/>
          <a:p>
            <a:r>
              <a:rPr lang="en-US" sz="3800" dirty="0" smtClean="0">
                <a:latin typeface="Quire Sans Pro" pitchFamily="34" charset="0"/>
              </a:rPr>
              <a:t>But the public doesn’t know what else to use.</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r>
              <a:rPr lang="en-US" sz="3800" dirty="0">
                <a:latin typeface="Quire Sans Pro" pitchFamily="34" charset="0"/>
              </a:rPr>
              <a:t/>
            </a:r>
            <a:br>
              <a:rPr lang="en-US" sz="3800" dirty="0">
                <a:latin typeface="Quire Sans Pro" pitchFamily="34" charset="0"/>
              </a:rPr>
            </a:br>
            <a:r>
              <a:rPr lang="en-US" sz="3800" dirty="0" smtClean="0">
                <a:latin typeface="Quire Sans Pro" pitchFamily="34" charset="0"/>
              </a:rPr>
              <a:t/>
            </a:r>
            <a:br>
              <a:rPr lang="en-US" sz="3800" dirty="0" smtClean="0">
                <a:latin typeface="Quire Sans Pro" pitchFamily="34" charset="0"/>
              </a:rPr>
            </a:br>
            <a:endParaRPr lang="en-US" sz="4000" i="1" dirty="0">
              <a:latin typeface="Quire Sans Pro"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pic>
        <p:nvPicPr>
          <p:cNvPr id="9" name="Picture 8"/>
          <p:cNvPicPr>
            <a:picLocks noChangeAspect="1" noChangeArrowheads="1"/>
          </p:cNvPicPr>
          <p:nvPr/>
        </p:nvPicPr>
        <p:blipFill rotWithShape="1">
          <a:blip r:embed="rId4">
            <a:extLst>
              <a:ext uri="{28A0092B-C50C-407E-A947-70E740481C1C}">
                <a14:useLocalDpi xmlns:a14="http://schemas.microsoft.com/office/drawing/2010/main" val="0"/>
              </a:ext>
            </a:extLst>
          </a:blip>
          <a:srcRect t="30881"/>
          <a:stretch/>
        </p:blipFill>
        <p:spPr bwMode="auto">
          <a:xfrm>
            <a:off x="2438400" y="1485851"/>
            <a:ext cx="6315075" cy="8822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3018297"/>
            <a:ext cx="5486276" cy="1464382"/>
          </a:xfrm>
          <a:prstGeom prst="rect">
            <a:avLst/>
          </a:prstGeom>
        </p:spPr>
      </p:pic>
      <p:pic>
        <p:nvPicPr>
          <p:cNvPr id="5" name="Picture 4"/>
          <p:cNvPicPr>
            <a:picLocks noChangeAspect="1"/>
          </p:cNvPicPr>
          <p:nvPr/>
        </p:nvPicPr>
        <p:blipFill rotWithShape="1">
          <a:blip r:embed="rId6">
            <a:extLst>
              <a:ext uri="{28A0092B-C50C-407E-A947-70E740481C1C}">
                <a14:useLocalDpi xmlns:a14="http://schemas.microsoft.com/office/drawing/2010/main" val="0"/>
              </a:ext>
            </a:extLst>
          </a:blip>
          <a:srcRect t="50000"/>
          <a:stretch/>
        </p:blipFill>
        <p:spPr>
          <a:xfrm>
            <a:off x="1676400" y="4917084"/>
            <a:ext cx="7229785" cy="645516"/>
          </a:xfrm>
          <a:prstGeom prst="rect">
            <a:avLst/>
          </a:prstGeom>
        </p:spPr>
      </p:pic>
    </p:spTree>
    <p:extLst>
      <p:ext uri="{BB962C8B-B14F-4D97-AF65-F5344CB8AC3E}">
        <p14:creationId xmlns:p14="http://schemas.microsoft.com/office/powerpoint/2010/main" val="16964714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646331"/>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We believe there’s a better way.</a:t>
            </a:r>
            <a:endParaRPr lang="en-US" sz="3600" dirty="0">
              <a:solidFill>
                <a:schemeClr val="tx2"/>
              </a:solidFill>
              <a:latin typeface="Quire Sans Pro" pitchFamily="34" charset="0"/>
              <a:ea typeface="+mj-ea"/>
              <a:cs typeface="+mj-cs"/>
            </a:endParaRPr>
          </a:p>
        </p:txBody>
      </p:sp>
      <p:sp>
        <p:nvSpPr>
          <p:cNvPr id="10" name="Rectangle 9"/>
          <p:cNvSpPr/>
          <p:nvPr/>
        </p:nvSpPr>
        <p:spPr>
          <a:xfrm>
            <a:off x="381000" y="1066800"/>
            <a:ext cx="8382000" cy="1815882"/>
          </a:xfrm>
          <a:prstGeom prst="rect">
            <a:avLst/>
          </a:prstGeom>
        </p:spPr>
        <p:txBody>
          <a:bodyPr wrap="square">
            <a:spAutoFit/>
          </a:bodyPr>
          <a:lstStyle/>
          <a:p>
            <a:r>
              <a:rPr lang="en-US" sz="2800" dirty="0" smtClean="0">
                <a:solidFill>
                  <a:schemeClr val="tx1">
                    <a:lumMod val="85000"/>
                  </a:schemeClr>
                </a:solidFill>
                <a:latin typeface="Quire Sans Pro" pitchFamily="34" charset="0"/>
                <a:ea typeface="+mj-ea"/>
                <a:cs typeface="+mj-cs"/>
              </a:rPr>
              <a:t>A new framework for measuring fundraising effectiveness has been developed by leaders within the nonprofit sector who understand fundraising and what it takes for a nonprofit to succeed.</a:t>
            </a:r>
            <a:endParaRPr lang="en-US" sz="2800" dirty="0">
              <a:solidFill>
                <a:schemeClr val="tx1">
                  <a:lumMod val="85000"/>
                </a:schemeClr>
              </a:solidFill>
              <a:latin typeface="Quire Sans Pro" pitchFamily="34" charset="0"/>
              <a:ea typeface="+mj-ea"/>
              <a:cs typeface="+mj-c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00" y="3155432"/>
            <a:ext cx="1714782" cy="1253109"/>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00600" y="4953000"/>
            <a:ext cx="2988232" cy="920901"/>
          </a:xfrm>
          <a:prstGeom prst="rect">
            <a:avLst/>
          </a:prstGeom>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24000" y="5257800"/>
            <a:ext cx="2397326" cy="504800"/>
          </a:xfrm>
          <a:prstGeom prst="rect">
            <a:avLst/>
          </a:prstGeom>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60368" y="3199229"/>
            <a:ext cx="2759632" cy="1220370"/>
          </a:xfrm>
          <a:prstGeom prst="rect">
            <a:avLst/>
          </a:prstGeom>
        </p:spPr>
      </p:pic>
    </p:spTree>
    <p:extLst>
      <p:ext uri="{BB962C8B-B14F-4D97-AF65-F5344CB8AC3E}">
        <p14:creationId xmlns:p14="http://schemas.microsoft.com/office/powerpoint/2010/main" val="32470064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646331"/>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It’s rooted in the following principles:</a:t>
            </a:r>
            <a:endParaRPr lang="en-US" sz="3600" dirty="0">
              <a:solidFill>
                <a:schemeClr val="tx2"/>
              </a:solidFill>
              <a:latin typeface="Quire Sans Pro" pitchFamily="34" charset="0"/>
              <a:ea typeface="+mj-ea"/>
              <a:cs typeface="+mj-cs"/>
            </a:endParaRPr>
          </a:p>
        </p:txBody>
      </p:sp>
      <p:sp>
        <p:nvSpPr>
          <p:cNvPr id="10" name="Rectangle 9"/>
          <p:cNvSpPr/>
          <p:nvPr/>
        </p:nvSpPr>
        <p:spPr>
          <a:xfrm>
            <a:off x="381000" y="1066800"/>
            <a:ext cx="8382000" cy="3785652"/>
          </a:xfrm>
          <a:prstGeom prst="rect">
            <a:avLst/>
          </a:prstGeom>
        </p:spPr>
        <p:txBody>
          <a:bodyPr wrap="square">
            <a:spAutoFit/>
          </a:bodyPr>
          <a:lstStyle/>
          <a:p>
            <a:pPr marL="457200" lvl="0" indent="-457200">
              <a:spcAft>
                <a:spcPts val="1200"/>
              </a:spcAft>
              <a:buFont typeface="Courier New" panose="02070309020205020404" pitchFamily="49" charset="0"/>
              <a:buChar char="o"/>
            </a:pPr>
            <a:r>
              <a:rPr lang="en-US" sz="2200" dirty="0">
                <a:latin typeface="Quire Sans Pro" pitchFamily="34" charset="0"/>
              </a:rPr>
              <a:t>We believe in the work of nonprofit organizations and know that the most important measure of our effectiveness is the impact that we are having in our communities and our society as </a:t>
            </a:r>
            <a:r>
              <a:rPr lang="en-US" sz="2200" dirty="0" smtClean="0">
                <a:latin typeface="Quire Sans Pro" pitchFamily="34" charset="0"/>
              </a:rPr>
              <a:t>whole.</a:t>
            </a:r>
          </a:p>
          <a:p>
            <a:pPr marL="457200" lvl="0" indent="-457200">
              <a:spcAft>
                <a:spcPts val="1200"/>
              </a:spcAft>
              <a:buFont typeface="Courier New" panose="02070309020205020404" pitchFamily="49" charset="0"/>
              <a:buChar char="o"/>
            </a:pPr>
            <a:r>
              <a:rPr lang="en-US" sz="2200" dirty="0" smtClean="0">
                <a:latin typeface="Quire Sans Pro" pitchFamily="34" charset="0"/>
              </a:rPr>
              <a:t>We </a:t>
            </a:r>
            <a:r>
              <a:rPr lang="en-US" sz="2200" dirty="0">
                <a:latin typeface="Quire Sans Pro" pitchFamily="34" charset="0"/>
              </a:rPr>
              <a:t>know that charitable support from donors and funders is what makes that impact possible, which means fundraising is absolutely mission </a:t>
            </a:r>
            <a:r>
              <a:rPr lang="en-US" sz="2200" dirty="0" smtClean="0">
                <a:latin typeface="Quire Sans Pro" pitchFamily="34" charset="0"/>
              </a:rPr>
              <a:t>critical.</a:t>
            </a:r>
          </a:p>
          <a:p>
            <a:pPr marL="457200" lvl="0" indent="-457200">
              <a:spcAft>
                <a:spcPts val="1200"/>
              </a:spcAft>
              <a:buFont typeface="Courier New" panose="02070309020205020404" pitchFamily="49" charset="0"/>
              <a:buChar char="o"/>
            </a:pPr>
            <a:r>
              <a:rPr lang="en-US" sz="2200" dirty="0" smtClean="0">
                <a:latin typeface="Quire Sans Pro" pitchFamily="34" charset="0"/>
              </a:rPr>
              <a:t>We </a:t>
            </a:r>
            <a:r>
              <a:rPr lang="en-US" sz="2200" dirty="0">
                <a:latin typeface="Quire Sans Pro" pitchFamily="34" charset="0"/>
              </a:rPr>
              <a:t>believe that it’s reasonable to expect a nonprofit to care about efficiency and return on investment in </a:t>
            </a:r>
            <a:r>
              <a:rPr lang="en-US" sz="2200" dirty="0" smtClean="0">
                <a:latin typeface="Quire Sans Pro" pitchFamily="34" charset="0"/>
              </a:rPr>
              <a:t>its </a:t>
            </a:r>
            <a:r>
              <a:rPr lang="en-US" sz="2200" dirty="0">
                <a:latin typeface="Quire Sans Pro" pitchFamily="34" charset="0"/>
              </a:rPr>
              <a:t>fundraising efforts, but that it is not the only </a:t>
            </a:r>
            <a:r>
              <a:rPr lang="en-US" sz="2200" dirty="0" smtClean="0">
                <a:latin typeface="Quire Sans Pro" pitchFamily="34" charset="0"/>
              </a:rPr>
              <a:t>– </a:t>
            </a:r>
            <a:r>
              <a:rPr lang="en-US" sz="2200" dirty="0">
                <a:latin typeface="Quire Sans Pro" pitchFamily="34" charset="0"/>
              </a:rPr>
              <a:t>or even the most important – way of measuring fundraising effectiveness. </a:t>
            </a:r>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5486400"/>
            <a:ext cx="1146592" cy="837894"/>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200" y="5562600"/>
            <a:ext cx="1998086" cy="615762"/>
          </a:xfrm>
          <a:prstGeom prst="rect">
            <a:avLst/>
          </a:prstGeom>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43400" y="5759110"/>
            <a:ext cx="1755375" cy="369626"/>
          </a:xfrm>
          <a:prstGeom prst="rect">
            <a:avLst/>
          </a:prstGeom>
        </p:spPr>
      </p:pic>
      <p:pic>
        <p:nvPicPr>
          <p:cNvPr id="20" name="Pictur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33600" y="5562600"/>
            <a:ext cx="1676400" cy="741341"/>
          </a:xfrm>
          <a:prstGeom prst="rect">
            <a:avLst/>
          </a:prstGeom>
        </p:spPr>
      </p:pic>
    </p:spTree>
    <p:extLst>
      <p:ext uri="{BB962C8B-B14F-4D97-AF65-F5344CB8AC3E}">
        <p14:creationId xmlns:p14="http://schemas.microsoft.com/office/powerpoint/2010/main" val="35730387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304800"/>
            <a:ext cx="8534400" cy="1200329"/>
          </a:xfrm>
          <a:prstGeom prst="rect">
            <a:avLst/>
          </a:prstGeom>
        </p:spPr>
        <p:txBody>
          <a:bodyPr wrap="square">
            <a:spAutoFit/>
          </a:bodyPr>
          <a:lstStyle/>
          <a:p>
            <a:r>
              <a:rPr lang="en-US" sz="3600" dirty="0" smtClean="0">
                <a:solidFill>
                  <a:schemeClr val="tx2"/>
                </a:solidFill>
                <a:latin typeface="Quire Sans Pro" pitchFamily="34" charset="0"/>
                <a:ea typeface="+mj-ea"/>
                <a:cs typeface="+mj-cs"/>
              </a:rPr>
              <a:t>The Three Most Important Measures </a:t>
            </a:r>
            <a:br>
              <a:rPr lang="en-US" sz="3600" dirty="0" smtClean="0">
                <a:solidFill>
                  <a:schemeClr val="tx2"/>
                </a:solidFill>
                <a:latin typeface="Quire Sans Pro" pitchFamily="34" charset="0"/>
                <a:ea typeface="+mj-ea"/>
                <a:cs typeface="+mj-cs"/>
              </a:rPr>
            </a:br>
            <a:r>
              <a:rPr lang="en-US" sz="3600" dirty="0" smtClean="0">
                <a:solidFill>
                  <a:schemeClr val="tx2"/>
                </a:solidFill>
                <a:latin typeface="Quire Sans Pro" pitchFamily="34" charset="0"/>
                <a:ea typeface="+mj-ea"/>
                <a:cs typeface="+mj-cs"/>
              </a:rPr>
              <a:t>of Fundraising Effectiveness</a:t>
            </a:r>
            <a:endParaRPr lang="en-US" sz="3600" dirty="0">
              <a:solidFill>
                <a:schemeClr val="tx2"/>
              </a:solidFill>
              <a:latin typeface="Quire Sans Pro" pitchFamily="34" charset="0"/>
              <a:ea typeface="+mj-ea"/>
              <a:cs typeface="+mj-cs"/>
            </a:endParaRPr>
          </a:p>
        </p:txBody>
      </p:sp>
      <p:sp>
        <p:nvSpPr>
          <p:cNvPr id="10" name="Rectangle 9"/>
          <p:cNvSpPr/>
          <p:nvPr/>
        </p:nvSpPr>
        <p:spPr>
          <a:xfrm>
            <a:off x="343437" y="1752600"/>
            <a:ext cx="8382000" cy="5139869"/>
          </a:xfrm>
          <a:prstGeom prst="rect">
            <a:avLst/>
          </a:prstGeom>
        </p:spPr>
        <p:txBody>
          <a:bodyPr wrap="square">
            <a:spAutoFit/>
          </a:bodyPr>
          <a:lstStyle/>
          <a:p>
            <a:pPr marL="457200" indent="-457200">
              <a:spcAft>
                <a:spcPts val="1200"/>
              </a:spcAft>
              <a:buFont typeface="Arial" panose="020B0604020202020204" pitchFamily="34" charset="0"/>
              <a:buChar char="•"/>
            </a:pPr>
            <a:r>
              <a:rPr lang="en-US" sz="2800" dirty="0" smtClean="0">
                <a:solidFill>
                  <a:schemeClr val="tx2"/>
                </a:solidFill>
                <a:latin typeface="Quire Sans Pro" pitchFamily="34" charset="0"/>
                <a:ea typeface="+mj-ea"/>
                <a:cs typeface="+mj-cs"/>
              </a:rPr>
              <a:t>Total Fundraising Net: </a:t>
            </a:r>
            <a:r>
              <a:rPr lang="en-US" sz="2800" dirty="0" smtClean="0">
                <a:solidFill>
                  <a:schemeClr val="tx1">
                    <a:lumMod val="85000"/>
                  </a:schemeClr>
                </a:solidFill>
                <a:latin typeface="Quire Sans Pro" pitchFamily="34" charset="0"/>
                <a:ea typeface="+mj-ea"/>
                <a:cs typeface="+mj-cs"/>
              </a:rPr>
              <a:t/>
            </a:r>
            <a:br>
              <a:rPr lang="en-US" sz="2800" dirty="0" smtClean="0">
                <a:solidFill>
                  <a:schemeClr val="tx1">
                    <a:lumMod val="85000"/>
                  </a:schemeClr>
                </a:solidFill>
                <a:latin typeface="Quire Sans Pro" pitchFamily="34" charset="0"/>
                <a:ea typeface="+mj-ea"/>
                <a:cs typeface="+mj-cs"/>
              </a:rPr>
            </a:br>
            <a:r>
              <a:rPr lang="en-US" sz="2800" dirty="0" smtClean="0">
                <a:solidFill>
                  <a:schemeClr val="tx1">
                    <a:lumMod val="85000"/>
                  </a:schemeClr>
                </a:solidFill>
                <a:latin typeface="Quire Sans Pro" pitchFamily="34" charset="0"/>
                <a:ea typeface="+mj-ea"/>
                <a:cs typeface="+mj-cs"/>
              </a:rPr>
              <a:t>Are we raising enough money to fund our mission now and in the future?</a:t>
            </a:r>
          </a:p>
          <a:p>
            <a:pPr marL="457200" indent="-457200">
              <a:spcAft>
                <a:spcPts val="1200"/>
              </a:spcAft>
              <a:buFont typeface="Arial" panose="020B0604020202020204" pitchFamily="34" charset="0"/>
              <a:buChar char="•"/>
            </a:pPr>
            <a:r>
              <a:rPr lang="en-US" sz="2800" dirty="0" smtClean="0">
                <a:solidFill>
                  <a:schemeClr val="tx2"/>
                </a:solidFill>
                <a:latin typeface="Quire Sans Pro" pitchFamily="34" charset="0"/>
                <a:ea typeface="+mj-ea"/>
                <a:cs typeface="+mj-cs"/>
              </a:rPr>
              <a:t>Dependency Quotient:</a:t>
            </a:r>
            <a:r>
              <a:rPr lang="en-US" sz="2800" dirty="0" smtClean="0">
                <a:solidFill>
                  <a:schemeClr val="tx1">
                    <a:lumMod val="85000"/>
                  </a:schemeClr>
                </a:solidFill>
                <a:latin typeface="Quire Sans Pro" pitchFamily="34" charset="0"/>
                <a:ea typeface="+mj-ea"/>
                <a:cs typeface="+mj-cs"/>
              </a:rPr>
              <a:t/>
            </a:r>
            <a:br>
              <a:rPr lang="en-US" sz="2800" dirty="0" smtClean="0">
                <a:solidFill>
                  <a:schemeClr val="tx1">
                    <a:lumMod val="85000"/>
                  </a:schemeClr>
                </a:solidFill>
                <a:latin typeface="Quire Sans Pro" pitchFamily="34" charset="0"/>
                <a:ea typeface="+mj-ea"/>
                <a:cs typeface="+mj-cs"/>
              </a:rPr>
            </a:br>
            <a:r>
              <a:rPr lang="en-US" sz="2800" dirty="0" smtClean="0">
                <a:solidFill>
                  <a:schemeClr val="tx1">
                    <a:lumMod val="85000"/>
                  </a:schemeClr>
                </a:solidFill>
                <a:latin typeface="Quire Sans Pro" pitchFamily="34" charset="0"/>
                <a:ea typeface="+mj-ea"/>
                <a:cs typeface="+mj-cs"/>
              </a:rPr>
              <a:t>To what extent are we dependent on a small number of large-scale donations?</a:t>
            </a:r>
          </a:p>
          <a:p>
            <a:pPr marL="457200" indent="-457200">
              <a:buFont typeface="Arial" panose="020B0604020202020204" pitchFamily="34" charset="0"/>
              <a:buChar char="•"/>
            </a:pPr>
            <a:r>
              <a:rPr lang="en-US" sz="2800" dirty="0" smtClean="0">
                <a:solidFill>
                  <a:schemeClr val="tx2"/>
                </a:solidFill>
                <a:latin typeface="Quire Sans Pro" pitchFamily="34" charset="0"/>
                <a:ea typeface="+mj-ea"/>
                <a:cs typeface="+mj-cs"/>
              </a:rPr>
              <a:t>Cost of Fundraising:</a:t>
            </a:r>
            <a:r>
              <a:rPr lang="en-US" sz="2800" dirty="0" smtClean="0">
                <a:solidFill>
                  <a:schemeClr val="tx1">
                    <a:lumMod val="85000"/>
                  </a:schemeClr>
                </a:solidFill>
                <a:latin typeface="Quire Sans Pro" pitchFamily="34" charset="0"/>
                <a:ea typeface="+mj-ea"/>
                <a:cs typeface="+mj-cs"/>
              </a:rPr>
              <a:t/>
            </a:r>
            <a:br>
              <a:rPr lang="en-US" sz="2800" dirty="0" smtClean="0">
                <a:solidFill>
                  <a:schemeClr val="tx1">
                    <a:lumMod val="85000"/>
                  </a:schemeClr>
                </a:solidFill>
                <a:latin typeface="Quire Sans Pro" pitchFamily="34" charset="0"/>
                <a:ea typeface="+mj-ea"/>
                <a:cs typeface="+mj-cs"/>
              </a:rPr>
            </a:br>
            <a:r>
              <a:rPr lang="en-US" sz="2800" dirty="0" smtClean="0">
                <a:solidFill>
                  <a:schemeClr val="tx1">
                    <a:lumMod val="85000"/>
                  </a:schemeClr>
                </a:solidFill>
                <a:latin typeface="Quire Sans Pro" pitchFamily="34" charset="0"/>
                <a:ea typeface="+mj-ea"/>
                <a:cs typeface="+mj-cs"/>
              </a:rPr>
              <a:t>How efficiently are we raising funds, and are our overall efforts achieving high return on investment?</a:t>
            </a:r>
          </a:p>
          <a:p>
            <a:pPr marL="457200" indent="-457200">
              <a:buFont typeface="Arial" panose="020B0604020202020204" pitchFamily="34" charset="0"/>
              <a:buChar char="•"/>
            </a:pPr>
            <a:endParaRPr lang="en-US" sz="2800" dirty="0">
              <a:solidFill>
                <a:schemeClr val="tx1">
                  <a:lumMod val="85000"/>
                </a:schemeClr>
              </a:solidFill>
              <a:latin typeface="Quire Sans Pro" pitchFamily="34" charset="0"/>
              <a:ea typeface="+mj-ea"/>
              <a:cs typeface="+mj-cs"/>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Tree>
    <p:extLst>
      <p:ext uri="{BB962C8B-B14F-4D97-AF65-F5344CB8AC3E}">
        <p14:creationId xmlns:p14="http://schemas.microsoft.com/office/powerpoint/2010/main" val="9108244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838200"/>
          </a:xfrm>
        </p:spPr>
        <p:txBody>
          <a:bodyPr anchor="t">
            <a:normAutofit fontScale="90000"/>
          </a:bodyPr>
          <a:lstStyle/>
          <a:p>
            <a:r>
              <a:rPr lang="en-US" dirty="0" smtClean="0">
                <a:latin typeface="Quire Sans Pro" pitchFamily="34" charset="0"/>
              </a:rPr>
              <a:t>Dependency Quotient as a Measure of Risk</a:t>
            </a:r>
            <a:br>
              <a:rPr lang="en-US" dirty="0" smtClean="0">
                <a:latin typeface="Quire Sans Pro" pitchFamily="34" charset="0"/>
              </a:rPr>
            </a:br>
            <a:r>
              <a:rPr lang="en-US" sz="1700" dirty="0">
                <a:latin typeface="Quire Sans Pro" pitchFamily="34" charset="0"/>
              </a:rPr>
              <a:t/>
            </a:r>
            <a:br>
              <a:rPr lang="en-US" sz="1700" dirty="0">
                <a:latin typeface="Quire Sans Pro" pitchFamily="34" charset="0"/>
              </a:rPr>
            </a:br>
            <a:endParaRPr lang="en-US" i="1" dirty="0" smtClean="0">
              <a:latin typeface="Quire Sans Pro" pitchFamily="34" charset="0"/>
            </a:endParaRPr>
          </a:p>
        </p:txBody>
      </p:sp>
      <p:sp>
        <p:nvSpPr>
          <p:cNvPr id="9" name="TextBox 8"/>
          <p:cNvSpPr txBox="1"/>
          <p:nvPr/>
        </p:nvSpPr>
        <p:spPr>
          <a:xfrm>
            <a:off x="762000" y="2362200"/>
            <a:ext cx="1981200" cy="1015663"/>
          </a:xfrm>
          <a:prstGeom prst="rect">
            <a:avLst/>
          </a:prstGeom>
          <a:noFill/>
        </p:spPr>
        <p:txBody>
          <a:bodyPr wrap="square" rtlCol="0">
            <a:spAutoFit/>
          </a:bodyPr>
          <a:lstStyle/>
          <a:p>
            <a:r>
              <a:rPr lang="en-US" sz="6000" dirty="0" smtClean="0">
                <a:latin typeface="Quire Sans Pro Heavy" pitchFamily="34" charset="0"/>
              </a:rPr>
              <a:t>15%</a:t>
            </a:r>
            <a:endParaRPr lang="en-US" sz="6000" dirty="0">
              <a:latin typeface="Quire Sans Pro Heavy" pitchFamily="34" charset="0"/>
            </a:endParaRPr>
          </a:p>
        </p:txBody>
      </p:sp>
      <p:sp>
        <p:nvSpPr>
          <p:cNvPr id="10" name="TextBox 9"/>
          <p:cNvSpPr txBox="1"/>
          <p:nvPr/>
        </p:nvSpPr>
        <p:spPr>
          <a:xfrm>
            <a:off x="2362200" y="3657600"/>
            <a:ext cx="2743200" cy="1246495"/>
          </a:xfrm>
          <a:prstGeom prst="rect">
            <a:avLst/>
          </a:prstGeom>
          <a:noFill/>
        </p:spPr>
        <p:txBody>
          <a:bodyPr wrap="square" rtlCol="0">
            <a:spAutoFit/>
          </a:bodyPr>
          <a:lstStyle/>
          <a:p>
            <a:r>
              <a:rPr lang="en-US" sz="7500" dirty="0" smtClean="0">
                <a:latin typeface="Quire Sans Pro Heavy" pitchFamily="34" charset="0"/>
              </a:rPr>
              <a:t>50%</a:t>
            </a:r>
            <a:endParaRPr lang="en-US" sz="7500" dirty="0">
              <a:latin typeface="Quire Sans Pro Heavy" pitchFamily="34" charset="0"/>
            </a:endParaRPr>
          </a:p>
        </p:txBody>
      </p:sp>
      <p:sp>
        <p:nvSpPr>
          <p:cNvPr id="11" name="TextBox 10"/>
          <p:cNvSpPr txBox="1"/>
          <p:nvPr/>
        </p:nvSpPr>
        <p:spPr>
          <a:xfrm>
            <a:off x="5105400" y="2286000"/>
            <a:ext cx="3657600" cy="1631216"/>
          </a:xfrm>
          <a:prstGeom prst="rect">
            <a:avLst/>
          </a:prstGeom>
          <a:noFill/>
        </p:spPr>
        <p:txBody>
          <a:bodyPr wrap="square" rtlCol="0">
            <a:spAutoFit/>
          </a:bodyPr>
          <a:lstStyle/>
          <a:p>
            <a:r>
              <a:rPr lang="en-US" sz="10000" dirty="0">
                <a:latin typeface="Quire Sans Pro Heavy" pitchFamily="34" charset="0"/>
              </a:rPr>
              <a:t>9</a:t>
            </a:r>
            <a:r>
              <a:rPr lang="en-US" sz="10000" dirty="0" smtClean="0">
                <a:latin typeface="Quire Sans Pro Heavy" pitchFamily="34" charset="0"/>
              </a:rPr>
              <a:t>0%</a:t>
            </a:r>
            <a:endParaRPr lang="en-US" sz="10000" dirty="0">
              <a:latin typeface="Quire Sans Pro Heavy" pitchFamily="34" charset="0"/>
            </a:endParaRPr>
          </a:p>
        </p:txBody>
      </p:sp>
      <p:sp>
        <p:nvSpPr>
          <p:cNvPr id="12" name="TextBox 11"/>
          <p:cNvSpPr txBox="1"/>
          <p:nvPr/>
        </p:nvSpPr>
        <p:spPr>
          <a:xfrm>
            <a:off x="3430284" y="5029200"/>
            <a:ext cx="5562600" cy="707886"/>
          </a:xfrm>
          <a:prstGeom prst="rect">
            <a:avLst/>
          </a:prstGeom>
          <a:noFill/>
        </p:spPr>
        <p:txBody>
          <a:bodyPr wrap="square" rtlCol="0">
            <a:spAutoFit/>
          </a:bodyPr>
          <a:lstStyle/>
          <a:p>
            <a:pPr algn="r"/>
            <a:r>
              <a:rPr lang="en-US" sz="4000" dirty="0" smtClean="0">
                <a:solidFill>
                  <a:schemeClr val="tx2"/>
                </a:solidFill>
                <a:latin typeface="Quire Sans Pro" pitchFamily="34" charset="0"/>
              </a:rPr>
              <a:t>How much is too much?</a:t>
            </a:r>
            <a:endParaRPr lang="en-US" sz="4000" dirty="0">
              <a:solidFill>
                <a:schemeClr val="tx2"/>
              </a:solidFill>
              <a:latin typeface="Quire Sans Pro" pitchFamily="34" charset="0"/>
            </a:endParaRPr>
          </a:p>
        </p:txBody>
      </p:sp>
      <p:sp>
        <p:nvSpPr>
          <p:cNvPr id="13" name="TextBox 12"/>
          <p:cNvSpPr txBox="1"/>
          <p:nvPr/>
        </p:nvSpPr>
        <p:spPr>
          <a:xfrm>
            <a:off x="304800" y="1219200"/>
            <a:ext cx="8688084" cy="1477328"/>
          </a:xfrm>
          <a:prstGeom prst="rect">
            <a:avLst/>
          </a:prstGeom>
          <a:noFill/>
        </p:spPr>
        <p:txBody>
          <a:bodyPr wrap="square" rtlCol="0">
            <a:spAutoFit/>
          </a:bodyPr>
          <a:lstStyle/>
          <a:p>
            <a:r>
              <a:rPr lang="en-US" sz="3000" dirty="0">
                <a:latin typeface="Quire Sans Pro" pitchFamily="34" charset="0"/>
              </a:rPr>
              <a:t>What percentage of our budget would be unfunded if we lost our top five donors?</a:t>
            </a:r>
            <a:br>
              <a:rPr lang="en-US" sz="3000" dirty="0">
                <a:latin typeface="Quire Sans Pro" pitchFamily="34" charset="0"/>
              </a:rPr>
            </a:br>
            <a:endParaRPr lang="en-US" sz="30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6858000" y="6363549"/>
            <a:ext cx="2057400" cy="280035"/>
          </a:xfrm>
          <a:prstGeom prst="rect">
            <a:avLst/>
          </a:prstGeom>
        </p:spPr>
      </p:pic>
    </p:spTree>
    <p:extLst>
      <p:ext uri="{BB962C8B-B14F-4D97-AF65-F5344CB8AC3E}">
        <p14:creationId xmlns:p14="http://schemas.microsoft.com/office/powerpoint/2010/main" val="35628207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2000" fill="hold"/>
                                        <p:tgtEl>
                                          <p:spTgt spid="10"/>
                                        </p:tgtEl>
                                        <p:attrNameLst>
                                          <p:attrName>ppt_x</p:attrName>
                                        </p:attrNameLst>
                                      </p:cBhvr>
                                      <p:tavLst>
                                        <p:tav tm="0">
                                          <p:val>
                                            <p:strVal val="#ppt_x"/>
                                          </p:val>
                                        </p:tav>
                                        <p:tav tm="100000">
                                          <p:val>
                                            <p:strVal val="#ppt_x"/>
                                          </p:val>
                                        </p:tav>
                                      </p:tavLst>
                                    </p:anim>
                                    <p:anim calcmode="lin" valueType="num">
                                      <p:cBhvr additive="base">
                                        <p:cTn id="17" dur="20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2500"/>
                            </p:stCondLst>
                            <p:childTnLst>
                              <p:par>
                                <p:cTn id="19" presetID="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2000" fill="hold"/>
                                        <p:tgtEl>
                                          <p:spTgt spid="11"/>
                                        </p:tgtEl>
                                        <p:attrNameLst>
                                          <p:attrName>ppt_x</p:attrName>
                                        </p:attrNameLst>
                                      </p:cBhvr>
                                      <p:tavLst>
                                        <p:tav tm="0">
                                          <p:val>
                                            <p:strVal val="#ppt_x"/>
                                          </p:val>
                                        </p:tav>
                                        <p:tav tm="100000">
                                          <p:val>
                                            <p:strVal val="#ppt_x"/>
                                          </p:val>
                                        </p:tav>
                                      </p:tavLst>
                                    </p:anim>
                                    <p:anim calcmode="lin" valueType="num">
                                      <p:cBhvr additive="base">
                                        <p:cTn id="22" dur="2000" fill="hold"/>
                                        <p:tgtEl>
                                          <p:spTgt spid="11"/>
                                        </p:tgtEl>
                                        <p:attrNameLst>
                                          <p:attrName>ppt_y</p:attrName>
                                        </p:attrNameLst>
                                      </p:cBhvr>
                                      <p:tavLst>
                                        <p:tav tm="0">
                                          <p:val>
                                            <p:strVal val="1+#ppt_h/2"/>
                                          </p:val>
                                        </p:tav>
                                        <p:tav tm="100000">
                                          <p:val>
                                            <p:strVal val="#ppt_y"/>
                                          </p:val>
                                        </p:tav>
                                      </p:tavLst>
                                    </p:anim>
                                  </p:childTnLst>
                                </p:cTn>
                              </p:par>
                            </p:childTnLst>
                          </p:cTn>
                        </p:par>
                        <p:par>
                          <p:cTn id="23" fill="hold">
                            <p:stCondLst>
                              <p:cond delay="4500"/>
                            </p:stCondLst>
                            <p:childTnLst>
                              <p:par>
                                <p:cTn id="24" presetID="53" presetClass="entr" presetSubtype="16"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2000" fill="hold"/>
                                        <p:tgtEl>
                                          <p:spTgt spid="12"/>
                                        </p:tgtEl>
                                        <p:attrNameLst>
                                          <p:attrName>ppt_w</p:attrName>
                                        </p:attrNameLst>
                                      </p:cBhvr>
                                      <p:tavLst>
                                        <p:tav tm="0">
                                          <p:val>
                                            <p:fltVal val="0"/>
                                          </p:val>
                                        </p:tav>
                                        <p:tav tm="100000">
                                          <p:val>
                                            <p:strVal val="#ppt_w"/>
                                          </p:val>
                                        </p:tav>
                                      </p:tavLst>
                                    </p:anim>
                                    <p:anim calcmode="lin" valueType="num">
                                      <p:cBhvr>
                                        <p:cTn id="27" dur="2000" fill="hold"/>
                                        <p:tgtEl>
                                          <p:spTgt spid="12"/>
                                        </p:tgtEl>
                                        <p:attrNameLst>
                                          <p:attrName>ppt_h</p:attrName>
                                        </p:attrNameLst>
                                      </p:cBhvr>
                                      <p:tavLst>
                                        <p:tav tm="0">
                                          <p:val>
                                            <p:fltVal val="0"/>
                                          </p:val>
                                        </p:tav>
                                        <p:tav tm="100000">
                                          <p:val>
                                            <p:strVal val="#ppt_h"/>
                                          </p:val>
                                        </p:tav>
                                      </p:tavLst>
                                    </p:anim>
                                    <p:animEffect transition="in" filter="fade">
                                      <p:cBhvr>
                                        <p:cTn id="28"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BoardSource Colors">
      <a:dk1>
        <a:sysClr val="windowText" lastClr="000000"/>
      </a:dk1>
      <a:lt1>
        <a:sysClr val="window" lastClr="FFFFFF"/>
      </a:lt1>
      <a:dk2>
        <a:srgbClr val="2B4051"/>
      </a:dk2>
      <a:lt2>
        <a:srgbClr val="F6AB04"/>
      </a:lt2>
      <a:accent1>
        <a:srgbClr val="FA5821"/>
      </a:accent1>
      <a:accent2>
        <a:srgbClr val="D2433F"/>
      </a:accent2>
      <a:accent3>
        <a:srgbClr val="267999"/>
      </a:accent3>
      <a:accent4>
        <a:srgbClr val="FFFFFF"/>
      </a:accent4>
      <a:accent5>
        <a:srgbClr val="7F7F7F"/>
      </a:accent5>
      <a:accent6>
        <a:srgbClr val="6F6C7D"/>
      </a:accent6>
      <a:hlink>
        <a:srgbClr val="FFFFFF"/>
      </a:hlink>
      <a:folHlink>
        <a:srgbClr val="FFFFF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4379</TotalTime>
  <Words>1341</Words>
  <Application>Microsoft Macintosh PowerPoint</Application>
  <PresentationFormat>On-screen Show (4:3)</PresentationFormat>
  <Paragraphs>115</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Perspective</vt:lpstr>
      <vt:lpstr>Measuring Fundraising Effectiveness: A Conversation Guide for Boards &amp; Leadership Teams</vt:lpstr>
      <vt:lpstr>The Board’s Role in Fundraising:  Our Core Responsibilities </vt:lpstr>
      <vt:lpstr>That means tackling these big questions:</vt:lpstr>
      <vt:lpstr>But the most common measure of fundraising effectiveness –  the so-called “cost of fundraising” –  will not answer these questions for us.      </vt:lpstr>
      <vt:lpstr>But the public doesn’t know what else to use.                 </vt:lpstr>
      <vt:lpstr>PowerPoint Presentation</vt:lpstr>
      <vt:lpstr>PowerPoint Presentation</vt:lpstr>
      <vt:lpstr>PowerPoint Presentation</vt:lpstr>
      <vt:lpstr>Dependency Quotient as a Measure of Risk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Microsoft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Erin Jones</dc:creator>
  <cp:keywords/>
  <dc:description/>
  <cp:lastModifiedBy>Jason Lavinder</cp:lastModifiedBy>
  <cp:revision>216</cp:revision>
  <dcterms:created xsi:type="dcterms:W3CDTF">2016-01-26T16:54:35Z</dcterms:created>
  <dcterms:modified xsi:type="dcterms:W3CDTF">2017-01-15T07:04:20Z</dcterms:modified>
  <cp:category/>
</cp:coreProperties>
</file>